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7"/>
  </p:notesMasterIdLst>
  <p:handoutMasterIdLst>
    <p:handoutMasterId r:id="rId28"/>
  </p:handoutMasterIdLst>
  <p:sldIdLst>
    <p:sldId id="291" r:id="rId2"/>
    <p:sldId id="260" r:id="rId3"/>
    <p:sldId id="324" r:id="rId4"/>
    <p:sldId id="288" r:id="rId5"/>
    <p:sldId id="325" r:id="rId6"/>
    <p:sldId id="328" r:id="rId7"/>
    <p:sldId id="330" r:id="rId8"/>
    <p:sldId id="327" r:id="rId9"/>
    <p:sldId id="335" r:id="rId10"/>
    <p:sldId id="336" r:id="rId11"/>
    <p:sldId id="337" r:id="rId12"/>
    <p:sldId id="331" r:id="rId13"/>
    <p:sldId id="333" r:id="rId14"/>
    <p:sldId id="332" r:id="rId15"/>
    <p:sldId id="334" r:id="rId16"/>
    <p:sldId id="345" r:id="rId17"/>
    <p:sldId id="342" r:id="rId18"/>
    <p:sldId id="343" r:id="rId19"/>
    <p:sldId id="341" r:id="rId20"/>
    <p:sldId id="338" r:id="rId21"/>
    <p:sldId id="339" r:id="rId22"/>
    <p:sldId id="344" r:id="rId23"/>
    <p:sldId id="340" r:id="rId24"/>
    <p:sldId id="284" r:id="rId25"/>
    <p:sldId id="285" r:id="rId26"/>
  </p:sldIdLst>
  <p:sldSz cx="12192000" cy="6858000"/>
  <p:notesSz cx="6858000" cy="9144000"/>
  <p:embeddedFontLst>
    <p:embeddedFont>
      <p:font typeface="Futura Std Book" panose="020B0502020204020303" charset="0"/>
      <p:regular r:id="rId29"/>
      <p:bold r:id="rId30"/>
      <p:italic r:id="rId31"/>
      <p:boldItalic r:id="rId32"/>
    </p:embeddedFont>
    <p:embeddedFont>
      <p:font typeface="Futura Std ExtraBold" panose="020B0903020204020204" charset="0"/>
      <p:regular r:id="rId33"/>
      <p:bold r:id="rId34"/>
      <p:italic r:id="rId35"/>
      <p:boldItalic r:id="rId36"/>
    </p:embeddedFont>
    <p:embeddedFont>
      <p:font typeface="Futura Std Medium"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FE"/>
    <a:srgbClr val="FFD800"/>
    <a:srgbClr val="FF9700"/>
    <a:srgbClr val="E2B0FF"/>
    <a:srgbClr val="93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3820A2-099F-4B41-B226-6542A14747DE}">
  <a:tblStyle styleId="{6F3820A2-099F-4B41-B226-6542A14747D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5"/>
    <p:restoredTop sz="94575"/>
  </p:normalViewPr>
  <p:slideViewPr>
    <p:cSldViewPr snapToGrid="0" snapToObjects="1" showGuides="1">
      <p:cViewPr varScale="1">
        <p:scale>
          <a:sx n="81" d="100"/>
          <a:sy n="81" d="100"/>
        </p:scale>
        <p:origin x="1061" y="62"/>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157" d="100"/>
          <a:sy n="157" d="100"/>
        </p:scale>
        <p:origin x="5128" y="1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82B062B-875C-C840-96B2-2EF9662CEA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Futura Std Book" panose="020B0502020204020303" pitchFamily="34" charset="77"/>
            </a:endParaRPr>
          </a:p>
        </p:txBody>
      </p:sp>
      <p:sp>
        <p:nvSpPr>
          <p:cNvPr id="3" name="Marcador de fecha 2">
            <a:extLst>
              <a:ext uri="{FF2B5EF4-FFF2-40B4-BE49-F238E27FC236}">
                <a16:creationId xmlns:a16="http://schemas.microsoft.com/office/drawing/2014/main" id="{390D445B-F59F-A344-A367-EC6DB4B11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BBF34D-2EA7-6044-AE59-71BA20BCC182}" type="datetimeFigureOut">
              <a:rPr lang="en-GB" smtClean="0">
                <a:latin typeface="Futura Std Book" panose="020B0502020204020303" pitchFamily="34" charset="77"/>
              </a:rPr>
              <a:t>22/04/2024</a:t>
            </a:fld>
            <a:endParaRPr lang="en-GB" dirty="0">
              <a:latin typeface="Futura Std Book" panose="020B0502020204020303" pitchFamily="34" charset="77"/>
            </a:endParaRPr>
          </a:p>
        </p:txBody>
      </p:sp>
      <p:sp>
        <p:nvSpPr>
          <p:cNvPr id="4" name="Marcador de pie de página 3">
            <a:extLst>
              <a:ext uri="{FF2B5EF4-FFF2-40B4-BE49-F238E27FC236}">
                <a16:creationId xmlns:a16="http://schemas.microsoft.com/office/drawing/2014/main" id="{3DE53350-E79D-8944-A86B-322927957FD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Futura Std Book" panose="020B0502020204020303" pitchFamily="34" charset="77"/>
            </a:endParaRPr>
          </a:p>
        </p:txBody>
      </p:sp>
      <p:sp>
        <p:nvSpPr>
          <p:cNvPr id="5" name="Marcador de número de diapositiva 4">
            <a:extLst>
              <a:ext uri="{FF2B5EF4-FFF2-40B4-BE49-F238E27FC236}">
                <a16:creationId xmlns:a16="http://schemas.microsoft.com/office/drawing/2014/main" id="{5D8696EB-5EB9-2A48-87B5-D4544FFB1E7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CDF1D6-CD6D-7945-ABCB-4DEA0E28F7AA}" type="slidenum">
              <a:rPr lang="en-GB" smtClean="0">
                <a:latin typeface="Futura Std Book" panose="020B0502020204020303" pitchFamily="34" charset="77"/>
              </a:rPr>
              <a:t>‹Nº›</a:t>
            </a:fld>
            <a:endParaRPr lang="en-GB" dirty="0">
              <a:latin typeface="Futura Std Book" panose="020B0502020204020303" pitchFamily="34" charset="77"/>
            </a:endParaRPr>
          </a:p>
        </p:txBody>
      </p:sp>
    </p:spTree>
    <p:extLst>
      <p:ext uri="{BB962C8B-B14F-4D97-AF65-F5344CB8AC3E}">
        <p14:creationId xmlns:p14="http://schemas.microsoft.com/office/powerpoint/2010/main" val="2415318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6306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2830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258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791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1852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96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073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7408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501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864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3" name="Google Shape;56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248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828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2606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0913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861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24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654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p:cSld name="Portada">
    <p:spTree>
      <p:nvGrpSpPr>
        <p:cNvPr id="1" name="Shape 10"/>
        <p:cNvGrpSpPr/>
        <p:nvPr/>
      </p:nvGrpSpPr>
      <p:grpSpPr>
        <a:xfrm>
          <a:off x="0" y="0"/>
          <a:ext cx="0" cy="0"/>
          <a:chOff x="0" y="0"/>
          <a:chExt cx="0" cy="0"/>
        </a:xfrm>
      </p:grpSpPr>
      <p:sp>
        <p:nvSpPr>
          <p:cNvPr id="11" name="Google Shape;11;p2"/>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5" name="Imagen 4">
            <a:extLst>
              <a:ext uri="{FF2B5EF4-FFF2-40B4-BE49-F238E27FC236}">
                <a16:creationId xmlns:a16="http://schemas.microsoft.com/office/drawing/2014/main" id="{3A5384EB-07CB-3343-AF51-3FBCCA45354C}"/>
              </a:ext>
            </a:extLst>
          </p:cNvPr>
          <p:cNvPicPr>
            <a:picLocks noChangeAspect="1"/>
          </p:cNvPicPr>
          <p:nvPr userDrawn="1"/>
        </p:nvPicPr>
        <p:blipFill>
          <a:blip r:embed="rId3"/>
          <a:stretch>
            <a:fillRect/>
          </a:stretch>
        </p:blipFill>
        <p:spPr>
          <a:xfrm>
            <a:off x="-62753" y="-126607"/>
            <a:ext cx="1999129" cy="944565"/>
          </a:xfrm>
          <a:prstGeom prst="rect">
            <a:avLst/>
          </a:prstGeom>
        </p:spPr>
      </p:pic>
      <p:sp>
        <p:nvSpPr>
          <p:cNvPr id="6" name="CuadroTexto 5">
            <a:extLst>
              <a:ext uri="{FF2B5EF4-FFF2-40B4-BE49-F238E27FC236}">
                <a16:creationId xmlns:a16="http://schemas.microsoft.com/office/drawing/2014/main" id="{ACCD910D-95FD-FA46-ACF9-625BB034406C}"/>
              </a:ext>
            </a:extLst>
          </p:cNvPr>
          <p:cNvSpPr txBox="1"/>
          <p:nvPr userDrawn="1"/>
        </p:nvSpPr>
        <p:spPr>
          <a:xfrm>
            <a:off x="11319723" y="345675"/>
            <a:ext cx="681318" cy="246221"/>
          </a:xfrm>
          <a:prstGeom prst="rect">
            <a:avLst/>
          </a:prstGeom>
          <a:noFill/>
        </p:spPr>
        <p:txBody>
          <a:bodyPr wrap="square" rtlCol="0">
            <a:spAutoFit/>
          </a:bodyPr>
          <a:lstStyle/>
          <a:p>
            <a:pPr algn="r"/>
            <a:fld id="{7A81EBFC-2AF7-804D-98F4-3B9591002A10}" type="slidenum">
              <a:rPr lang="en-GB" sz="1000" b="0" i="0" smtClean="0">
                <a:solidFill>
                  <a:schemeClr val="bg2"/>
                </a:solidFill>
                <a:latin typeface="Futura Std Book" panose="020B0502020204020303" pitchFamily="34" charset="77"/>
              </a:rPr>
              <a:pPr algn="r"/>
              <a:t>‹Nº›</a:t>
            </a:fld>
            <a:endParaRPr lang="en-GB" sz="1000" b="0" i="0" dirty="0">
              <a:solidFill>
                <a:schemeClr val="bg2"/>
              </a:solidFill>
              <a:latin typeface="Futura Std Book" panose="020B0502020204020303" pitchFamily="34" charset="77"/>
            </a:endParaRPr>
          </a:p>
        </p:txBody>
      </p:sp>
      <p:cxnSp>
        <p:nvCxnSpPr>
          <p:cNvPr id="8" name="Conector recto 7">
            <a:extLst>
              <a:ext uri="{FF2B5EF4-FFF2-40B4-BE49-F238E27FC236}">
                <a16:creationId xmlns:a16="http://schemas.microsoft.com/office/drawing/2014/main" id="{209EA469-3A5E-2B4F-91B2-3E3F169FC94E}"/>
              </a:ext>
            </a:extLst>
          </p:cNvPr>
          <p:cNvCxnSpPr/>
          <p:nvPr userDrawn="1"/>
        </p:nvCxnSpPr>
        <p:spPr>
          <a:xfrm>
            <a:off x="0" y="656592"/>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3.jpg"/><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7.jp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401BE871-245E-F74D-AE40-54DFEC6582CF}"/>
              </a:ext>
            </a:extLst>
          </p:cNvPr>
          <p:cNvPicPr>
            <a:picLocks noGrp="1" noChangeAspect="1"/>
          </p:cNvPicPr>
          <p:nvPr>
            <p:ph type="pic" idx="2"/>
          </p:nvPr>
        </p:nvPicPr>
        <p:blipFill>
          <a:blip r:embed="rId3"/>
          <a:srcRect/>
          <a:stretch/>
        </p:blipFill>
        <p:spPr>
          <a:xfrm>
            <a:off x="0" y="0"/>
            <a:ext cx="12192000" cy="6858000"/>
          </a:xfrm>
        </p:spPr>
      </p:pic>
      <p:sp>
        <p:nvSpPr>
          <p:cNvPr id="5" name="Google Shape;40;p15">
            <a:extLst>
              <a:ext uri="{FF2B5EF4-FFF2-40B4-BE49-F238E27FC236}">
                <a16:creationId xmlns:a16="http://schemas.microsoft.com/office/drawing/2014/main" id="{D1DE0207-8084-C14A-B32E-0CC2E4CA952C}"/>
              </a:ext>
            </a:extLst>
          </p:cNvPr>
          <p:cNvSpPr txBox="1"/>
          <p:nvPr/>
        </p:nvSpPr>
        <p:spPr>
          <a:xfrm>
            <a:off x="3883843" y="2931982"/>
            <a:ext cx="8050491" cy="236948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3800" b="1" dirty="0">
                <a:solidFill>
                  <a:srgbClr val="EFEFEF"/>
                </a:solidFill>
                <a:latin typeface="Futura Std Book" panose="020B0502020204020303" pitchFamily="34" charset="77"/>
                <a:ea typeface="Montserrat ExtraBold"/>
                <a:cs typeface="Futura" panose="020B0602020204020303" pitchFamily="34" charset="-79"/>
                <a:sym typeface="Montserrat ExtraBold"/>
              </a:rPr>
              <a:t>¿Nos </a:t>
            </a:r>
            <a:r>
              <a:rPr lang="es-ES" sz="3800" b="1" dirty="0">
                <a:solidFill>
                  <a:srgbClr val="EFEFEF"/>
                </a:solidFill>
                <a:latin typeface="Futura Std Book" panose="020B0502020204020303" pitchFamily="34" charset="77"/>
                <a:ea typeface="Montserrat ExtraBold"/>
                <a:cs typeface="Futura" panose="020B0602020204020303" pitchFamily="34" charset="-79"/>
                <a:sym typeface="Montserrat ExtraBold"/>
              </a:rPr>
              <a:t>mienten</a:t>
            </a:r>
            <a:r>
              <a:rPr lang="en-US" sz="3800" b="1" dirty="0">
                <a:solidFill>
                  <a:srgbClr val="EFEFEF"/>
                </a:solidFill>
                <a:latin typeface="Futura Std Book" panose="020B0502020204020303" pitchFamily="34" charset="77"/>
                <a:ea typeface="Montserrat ExtraBold"/>
                <a:cs typeface="Futura" panose="020B0602020204020303" pitchFamily="34" charset="-79"/>
                <a:sym typeface="Montserrat ExtraBold"/>
              </a:rPr>
              <a:t> con </a:t>
            </a:r>
            <a:r>
              <a:rPr lang="en-US" sz="3800" b="1" dirty="0" err="1">
                <a:solidFill>
                  <a:srgbClr val="EFEFEF"/>
                </a:solidFill>
                <a:latin typeface="Futura Std Book" panose="020B0502020204020303" pitchFamily="34" charset="77"/>
                <a:ea typeface="Montserrat ExtraBold"/>
                <a:cs typeface="Futura" panose="020B0602020204020303" pitchFamily="34" charset="-79"/>
                <a:sym typeface="Montserrat ExtraBold"/>
              </a:rPr>
              <a:t>los</a:t>
            </a:r>
            <a:r>
              <a:rPr lang="en-US" sz="3800" b="1" dirty="0">
                <a:solidFill>
                  <a:srgbClr val="EFEFEF"/>
                </a:solidFill>
                <a:latin typeface="Futura Std Book" panose="020B0502020204020303" pitchFamily="34" charset="77"/>
                <a:ea typeface="Montserrat ExtraBold"/>
                <a:cs typeface="Futura" panose="020B0602020204020303" pitchFamily="34" charset="-79"/>
                <a:sym typeface="Montserrat ExtraBold"/>
              </a:rPr>
              <a:t> </a:t>
            </a:r>
            <a:r>
              <a:rPr lang="en-US" sz="3800" b="1" dirty="0" err="1">
                <a:solidFill>
                  <a:srgbClr val="EFEFEF"/>
                </a:solidFill>
                <a:latin typeface="Futura Std Book" panose="020B0502020204020303" pitchFamily="34" charset="77"/>
                <a:ea typeface="Montserrat ExtraBold"/>
                <a:cs typeface="Futura" panose="020B0602020204020303" pitchFamily="34" charset="-79"/>
                <a:sym typeface="Montserrat ExtraBold"/>
              </a:rPr>
              <a:t>datos</a:t>
            </a:r>
            <a:r>
              <a:rPr lang="en-US" sz="3800" b="1" dirty="0">
                <a:solidFill>
                  <a:srgbClr val="EFEFEF"/>
                </a:solidFill>
                <a:latin typeface="Futura Std Book" panose="020B0502020204020303" pitchFamily="34" charset="77"/>
                <a:ea typeface="Montserrat ExtraBold"/>
                <a:cs typeface="Futura" panose="020B0602020204020303" pitchFamily="34" charset="-79"/>
                <a:sym typeface="Montserrat ExtraBold"/>
              </a:rPr>
              <a:t>?</a:t>
            </a:r>
            <a:br>
              <a:rPr lang="en-US" sz="3200" b="1" u="none" strike="noStrike" cap="none" dirty="0">
                <a:solidFill>
                  <a:srgbClr val="EFEFEF"/>
                </a:solidFill>
                <a:latin typeface="Futura Std ExtraBold" panose="020B0502020204020303" pitchFamily="34" charset="77"/>
                <a:ea typeface="Montserrat ExtraBold"/>
                <a:cs typeface="Montserrat ExtraBold"/>
                <a:sym typeface="Montserrat ExtraBold"/>
              </a:rPr>
            </a:br>
            <a:r>
              <a:rPr lang="en-US" sz="3200" u="none" strike="noStrike" cap="none" dirty="0">
                <a:solidFill>
                  <a:srgbClr val="EFEFEF"/>
                </a:solidFill>
                <a:latin typeface="Futura Std Book" panose="020B0502020204020303" pitchFamily="34" charset="77"/>
                <a:ea typeface="Montserrat"/>
                <a:cs typeface="Montserrat"/>
                <a:sym typeface="Montserrat"/>
              </a:rPr>
              <a:t>Intake </a:t>
            </a:r>
            <a:r>
              <a:rPr lang="en-US" sz="3200" u="none" strike="noStrike" cap="none" dirty="0" err="1">
                <a:solidFill>
                  <a:srgbClr val="EFEFEF"/>
                </a:solidFill>
                <a:latin typeface="Futura Std Book" panose="020B0502020204020303" pitchFamily="34" charset="77"/>
                <a:ea typeface="Montserrat"/>
                <a:cs typeface="Montserrat"/>
                <a:sym typeface="Montserrat"/>
              </a:rPr>
              <a:t>febrero</a:t>
            </a:r>
            <a:r>
              <a:rPr lang="en-US" sz="3200" u="none" strike="noStrike" cap="none" dirty="0">
                <a:solidFill>
                  <a:srgbClr val="EFEFEF"/>
                </a:solidFill>
                <a:latin typeface="Futura Std Book" panose="020B0502020204020303" pitchFamily="34" charset="77"/>
                <a:ea typeface="Montserrat"/>
                <a:cs typeface="Montserrat"/>
                <a:sym typeface="Montserrat"/>
              </a:rPr>
              <a:t> 24</a:t>
            </a:r>
          </a:p>
          <a:p>
            <a:pPr marL="0" marR="0" lvl="0" indent="0" algn="r" rtl="0">
              <a:spcBef>
                <a:spcPts val="0"/>
              </a:spcBef>
              <a:spcAft>
                <a:spcPts val="0"/>
              </a:spcAft>
              <a:buNone/>
            </a:pPr>
            <a:r>
              <a:rPr lang="en-US" sz="3200" dirty="0">
                <a:solidFill>
                  <a:srgbClr val="EFEFEF"/>
                </a:solidFill>
                <a:latin typeface="Futura Std Book" panose="020B0502020204020303" pitchFamily="34" charset="77"/>
                <a:cs typeface="Futura Medium" panose="020B0602020204020303" pitchFamily="34" charset="-79"/>
                <a:sym typeface="Montserrat"/>
              </a:rPr>
              <a:t>Taller Data Science &amp; UX/UI</a:t>
            </a:r>
          </a:p>
          <a:p>
            <a:pPr marL="0" marR="0" lvl="0" indent="0" algn="r" rtl="0">
              <a:spcBef>
                <a:spcPts val="0"/>
              </a:spcBef>
              <a:spcAft>
                <a:spcPts val="0"/>
              </a:spcAft>
              <a:buNone/>
            </a:pPr>
            <a:r>
              <a:rPr lang="en-US" sz="2000" dirty="0">
                <a:solidFill>
                  <a:srgbClr val="EFEFEF"/>
                </a:solidFill>
                <a:latin typeface="Futura Std Book" panose="020B0502020204020303" pitchFamily="34" charset="77"/>
                <a:cs typeface="Futura Medium" panose="020B0602020204020303" pitchFamily="34" charset="-79"/>
                <a:sym typeface="Montserrat"/>
              </a:rPr>
              <a:t>Miguel Vela Planas, TA Data Science</a:t>
            </a:r>
            <a:endParaRPr lang="en-US" sz="2000" dirty="0">
              <a:latin typeface="Futura Std Book" panose="020B0502020204020303" pitchFamily="34" charset="77"/>
              <a:cs typeface="Futura Medium" panose="020B0602020204020303" pitchFamily="34" charset="-79"/>
            </a:endParaRPr>
          </a:p>
        </p:txBody>
      </p:sp>
      <p:pic>
        <p:nvPicPr>
          <p:cNvPr id="8" name="Imagen 7">
            <a:extLst>
              <a:ext uri="{FF2B5EF4-FFF2-40B4-BE49-F238E27FC236}">
                <a16:creationId xmlns:a16="http://schemas.microsoft.com/office/drawing/2014/main" id="{17746C9E-A5BF-E949-896A-B43D751A4727}"/>
              </a:ext>
            </a:extLst>
          </p:cNvPr>
          <p:cNvPicPr>
            <a:picLocks noChangeAspect="1"/>
          </p:cNvPicPr>
          <p:nvPr/>
        </p:nvPicPr>
        <p:blipFill>
          <a:blip r:embed="rId4"/>
          <a:stretch>
            <a:fillRect/>
          </a:stretch>
        </p:blipFill>
        <p:spPr>
          <a:xfrm>
            <a:off x="71718" y="437669"/>
            <a:ext cx="4688541" cy="2215279"/>
          </a:xfrm>
          <a:prstGeom prst="rect">
            <a:avLst/>
          </a:prstGeom>
        </p:spPr>
      </p:pic>
    </p:spTree>
    <p:extLst>
      <p:ext uri="{BB962C8B-B14F-4D97-AF65-F5344CB8AC3E}">
        <p14:creationId xmlns:p14="http://schemas.microsoft.com/office/powerpoint/2010/main" val="1790346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s-ES" sz="1600" dirty="0">
                <a:solidFill>
                  <a:schemeClr val="bg1"/>
                </a:solidFill>
                <a:latin typeface="Futura Std Medium" panose="020B0502020204020303" pitchFamily="34" charset="77"/>
                <a:ea typeface="Montserrat Light"/>
                <a:cs typeface="Montserrat Light"/>
                <a:sym typeface="Montserrat Light"/>
              </a:rPr>
              <a:t>Resultados de las elecciones presidenciales en Venezuela</a:t>
            </a:r>
            <a:endParaRPr lang="en-US" sz="1600" dirty="0">
              <a:solidFill>
                <a:schemeClr val="bg1"/>
              </a:solidFill>
              <a:latin typeface="Futura Std Medium" panose="020B0502020204020303" pitchFamily="34" charset="77"/>
              <a:ea typeface="Montserrat Light"/>
              <a:cs typeface="Montserrat Light"/>
              <a:sym typeface="Montserrat Light"/>
            </a:endParaRP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Elecciones en Venezuela</a:t>
            </a:r>
            <a:endPar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endParaRPr>
          </a:p>
        </p:txBody>
      </p:sp>
      <p:pic>
        <p:nvPicPr>
          <p:cNvPr id="3" name="Imagen 2" descr="Interfaz de usuario gráfica, Sitio web&#10;&#10;Descripción generada automáticamente">
            <a:extLst>
              <a:ext uri="{FF2B5EF4-FFF2-40B4-BE49-F238E27FC236}">
                <a16:creationId xmlns:a16="http://schemas.microsoft.com/office/drawing/2014/main" id="{D03A95CC-EA24-21E5-17FD-67316FA8C02F}"/>
              </a:ext>
            </a:extLst>
          </p:cNvPr>
          <p:cNvPicPr>
            <a:picLocks noChangeAspect="1"/>
          </p:cNvPicPr>
          <p:nvPr/>
        </p:nvPicPr>
        <p:blipFill>
          <a:blip r:embed="rId4"/>
          <a:stretch>
            <a:fillRect/>
          </a:stretch>
        </p:blipFill>
        <p:spPr>
          <a:xfrm>
            <a:off x="1312039" y="186180"/>
            <a:ext cx="4532580" cy="3108055"/>
          </a:xfrm>
          <a:prstGeom prst="rect">
            <a:avLst/>
          </a:prstGeom>
        </p:spPr>
      </p:pic>
      <p:pic>
        <p:nvPicPr>
          <p:cNvPr id="9" name="Imagen 8" descr="Gráfico, Gráfico de rectángulos&#10;&#10;Descripción generada automáticamente">
            <a:extLst>
              <a:ext uri="{FF2B5EF4-FFF2-40B4-BE49-F238E27FC236}">
                <a16:creationId xmlns:a16="http://schemas.microsoft.com/office/drawing/2014/main" id="{2BF0A00A-E996-6EE4-16DD-91348A1DAA62}"/>
              </a:ext>
            </a:extLst>
          </p:cNvPr>
          <p:cNvPicPr>
            <a:picLocks noChangeAspect="1"/>
          </p:cNvPicPr>
          <p:nvPr/>
        </p:nvPicPr>
        <p:blipFill>
          <a:blip r:embed="rId5"/>
          <a:stretch>
            <a:fillRect/>
          </a:stretch>
        </p:blipFill>
        <p:spPr>
          <a:xfrm>
            <a:off x="1312039" y="3563766"/>
            <a:ext cx="4541109" cy="3113904"/>
          </a:xfrm>
          <a:prstGeom prst="rect">
            <a:avLst/>
          </a:prstGeom>
        </p:spPr>
      </p:pic>
    </p:spTree>
    <p:extLst>
      <p:ext uri="{BB962C8B-B14F-4D97-AF65-F5344CB8AC3E}">
        <p14:creationId xmlns:p14="http://schemas.microsoft.com/office/powerpoint/2010/main" val="363679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n-US" sz="1600" dirty="0" err="1">
                <a:solidFill>
                  <a:schemeClr val="bg1"/>
                </a:solidFill>
                <a:latin typeface="Futura Std Medium" panose="020B0502020204020303" pitchFamily="34" charset="77"/>
                <a:ea typeface="Montserrat Light"/>
                <a:cs typeface="Montserrat Light"/>
                <a:sym typeface="Montserrat Light"/>
              </a:rPr>
              <a:t>Conferencia</a:t>
            </a:r>
            <a:r>
              <a:rPr lang="en-US" sz="1600" dirty="0">
                <a:solidFill>
                  <a:schemeClr val="bg1"/>
                </a:solidFill>
                <a:latin typeface="Futura Std Medium" panose="020B0502020204020303" pitchFamily="34" charset="77"/>
                <a:ea typeface="Montserrat Light"/>
                <a:cs typeface="Montserrat Light"/>
                <a:sym typeface="Montserrat Light"/>
              </a:rPr>
              <a:t> de Apple </a:t>
            </a:r>
            <a:r>
              <a:rPr lang="en-US" sz="1600" dirty="0" err="1">
                <a:solidFill>
                  <a:schemeClr val="bg1"/>
                </a:solidFill>
                <a:latin typeface="Futura Std Medium" panose="020B0502020204020303" pitchFamily="34" charset="77"/>
                <a:ea typeface="Montserrat Light"/>
                <a:cs typeface="Montserrat Light"/>
                <a:sym typeface="Montserrat Light"/>
              </a:rPr>
              <a:t>donde</a:t>
            </a:r>
            <a:r>
              <a:rPr lang="en-US" sz="1600" dirty="0">
                <a:solidFill>
                  <a:schemeClr val="bg1"/>
                </a:solidFill>
                <a:latin typeface="Futura Std Medium" panose="020B0502020204020303" pitchFamily="34" charset="77"/>
                <a:ea typeface="Montserrat Light"/>
                <a:cs typeface="Montserrat Light"/>
                <a:sym typeface="Montserrat Light"/>
              </a:rPr>
              <a:t> Steve Jobs </a:t>
            </a:r>
            <a:r>
              <a:rPr lang="en-US" sz="1600" dirty="0" err="1">
                <a:solidFill>
                  <a:schemeClr val="bg1"/>
                </a:solidFill>
                <a:latin typeface="Futura Std Medium" panose="020B0502020204020303" pitchFamily="34" charset="77"/>
                <a:ea typeface="Montserrat Light"/>
                <a:cs typeface="Montserrat Light"/>
                <a:sym typeface="Montserrat Light"/>
              </a:rPr>
              <a:t>presenta</a:t>
            </a:r>
            <a:r>
              <a:rPr lang="en-US" sz="1600" dirty="0">
                <a:solidFill>
                  <a:schemeClr val="bg1"/>
                </a:solidFill>
                <a:latin typeface="Futura Std Medium" panose="020B0502020204020303" pitchFamily="34" charset="77"/>
                <a:ea typeface="Montserrat Light"/>
                <a:cs typeface="Montserrat Light"/>
                <a:sym typeface="Montserrat Light"/>
              </a:rPr>
              <a:t> las </a:t>
            </a:r>
            <a:r>
              <a:rPr lang="en-US" sz="1600" dirty="0" err="1">
                <a:solidFill>
                  <a:schemeClr val="bg1"/>
                </a:solidFill>
                <a:latin typeface="Futura Std Medium" panose="020B0502020204020303" pitchFamily="34" charset="77"/>
                <a:ea typeface="Montserrat Light"/>
                <a:cs typeface="Montserrat Light"/>
                <a:sym typeface="Montserrat Light"/>
              </a:rPr>
              <a:t>ventas</a:t>
            </a:r>
            <a:r>
              <a:rPr lang="en-US" sz="1600" dirty="0">
                <a:solidFill>
                  <a:schemeClr val="bg1"/>
                </a:solidFill>
                <a:latin typeface="Futura Std Medium" panose="020B0502020204020303" pitchFamily="34" charset="77"/>
                <a:ea typeface="Montserrat Light"/>
                <a:cs typeface="Montserrat Light"/>
                <a:sym typeface="Montserrat Light"/>
              </a:rPr>
              <a:t> de </a:t>
            </a:r>
            <a:r>
              <a:rPr lang="en-US" sz="1600" dirty="0" err="1">
                <a:solidFill>
                  <a:schemeClr val="bg1"/>
                </a:solidFill>
                <a:latin typeface="Futura Std Medium" panose="020B0502020204020303" pitchFamily="34" charset="77"/>
                <a:ea typeface="Montserrat Light"/>
                <a:cs typeface="Montserrat Light"/>
                <a:sym typeface="Montserrat Light"/>
              </a:rPr>
              <a:t>Iphone</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en</a:t>
            </a:r>
            <a:r>
              <a:rPr lang="en-US" sz="1600" dirty="0">
                <a:solidFill>
                  <a:schemeClr val="bg1"/>
                </a:solidFill>
                <a:latin typeface="Futura Std Medium" panose="020B0502020204020303" pitchFamily="34" charset="77"/>
                <a:ea typeface="Montserrat Light"/>
                <a:cs typeface="Montserrat Light"/>
                <a:sym typeface="Montserrat Light"/>
              </a:rPr>
              <a:t> 2008</a:t>
            </a: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Ventas de Smartphones en USA</a:t>
            </a:r>
            <a:endPar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endParaRPr>
          </a:p>
        </p:txBody>
      </p:sp>
      <p:pic>
        <p:nvPicPr>
          <p:cNvPr id="4" name="Imagen 3" descr="Gráfico, Gráfico circular&#10;&#10;Descripción generada automáticamente">
            <a:extLst>
              <a:ext uri="{FF2B5EF4-FFF2-40B4-BE49-F238E27FC236}">
                <a16:creationId xmlns:a16="http://schemas.microsoft.com/office/drawing/2014/main" id="{BFB32CE1-8B2A-A325-DB03-DC0D1A1632B1}"/>
              </a:ext>
            </a:extLst>
          </p:cNvPr>
          <p:cNvPicPr>
            <a:picLocks noChangeAspect="1"/>
          </p:cNvPicPr>
          <p:nvPr/>
        </p:nvPicPr>
        <p:blipFill>
          <a:blip r:embed="rId4"/>
          <a:stretch>
            <a:fillRect/>
          </a:stretch>
        </p:blipFill>
        <p:spPr>
          <a:xfrm>
            <a:off x="1439716" y="109868"/>
            <a:ext cx="4123257" cy="3281425"/>
          </a:xfrm>
          <a:prstGeom prst="rect">
            <a:avLst/>
          </a:prstGeom>
        </p:spPr>
      </p:pic>
      <p:pic>
        <p:nvPicPr>
          <p:cNvPr id="10" name="Imagen 9" descr="Gráfico, Gráfico de barras, Gráfico de embudo&#10;&#10;Descripción generada automáticamente">
            <a:extLst>
              <a:ext uri="{FF2B5EF4-FFF2-40B4-BE49-F238E27FC236}">
                <a16:creationId xmlns:a16="http://schemas.microsoft.com/office/drawing/2014/main" id="{28E4E292-8FE7-C456-B263-E949AA592D54}"/>
              </a:ext>
            </a:extLst>
          </p:cNvPr>
          <p:cNvPicPr>
            <a:picLocks noChangeAspect="1"/>
          </p:cNvPicPr>
          <p:nvPr/>
        </p:nvPicPr>
        <p:blipFill>
          <a:blip r:embed="rId5"/>
          <a:stretch>
            <a:fillRect/>
          </a:stretch>
        </p:blipFill>
        <p:spPr>
          <a:xfrm>
            <a:off x="1413948" y="3507416"/>
            <a:ext cx="4149025" cy="3281424"/>
          </a:xfrm>
          <a:prstGeom prst="rect">
            <a:avLst/>
          </a:prstGeom>
        </p:spPr>
      </p:pic>
    </p:spTree>
    <p:extLst>
      <p:ext uri="{BB962C8B-B14F-4D97-AF65-F5344CB8AC3E}">
        <p14:creationId xmlns:p14="http://schemas.microsoft.com/office/powerpoint/2010/main" val="384106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E88C14E7-8863-B141-ABB4-2A5E9B0F34DB}"/>
              </a:ext>
            </a:extLst>
          </p:cNvPr>
          <p:cNvPicPr>
            <a:picLocks noGrp="1" noChangeAspect="1"/>
          </p:cNvPicPr>
          <p:nvPr>
            <p:ph type="pic" idx="2"/>
          </p:nvPr>
        </p:nvPicPr>
        <p:blipFill>
          <a:blip r:embed="rId2"/>
          <a:srcRect/>
          <a:stretch>
            <a:fillRect/>
          </a:stretch>
        </p:blipFill>
        <p:spPr/>
      </p:pic>
      <p:sp>
        <p:nvSpPr>
          <p:cNvPr id="17" name="Google Shape;89;p19">
            <a:extLst>
              <a:ext uri="{FF2B5EF4-FFF2-40B4-BE49-F238E27FC236}">
                <a16:creationId xmlns:a16="http://schemas.microsoft.com/office/drawing/2014/main" id="{0A16DF7F-E9BC-BE49-AD8C-86CF4396A087}"/>
              </a:ext>
            </a:extLst>
          </p:cNvPr>
          <p:cNvSpPr/>
          <p:nvPr/>
        </p:nvSpPr>
        <p:spPr>
          <a:xfrm>
            <a:off x="544801" y="863080"/>
            <a:ext cx="4737643" cy="5167850"/>
          </a:xfrm>
          <a:prstGeom prst="rect">
            <a:avLst/>
          </a:prstGeom>
          <a:solidFill>
            <a:srgbClr val="EF3340"/>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91;p19">
            <a:extLst>
              <a:ext uri="{FF2B5EF4-FFF2-40B4-BE49-F238E27FC236}">
                <a16:creationId xmlns:a16="http://schemas.microsoft.com/office/drawing/2014/main" id="{135301CC-B2D7-3346-A11D-3BD7A0056626}"/>
              </a:ext>
            </a:extLst>
          </p:cNvPr>
          <p:cNvSpPr txBox="1"/>
          <p:nvPr/>
        </p:nvSpPr>
        <p:spPr>
          <a:xfrm>
            <a:off x="544801" y="1178092"/>
            <a:ext cx="4737643" cy="2729108"/>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s-ES" sz="4000" b="1" dirty="0">
                <a:solidFill>
                  <a:schemeClr val="bg1"/>
                </a:solidFill>
                <a:latin typeface="Futura Std Book" panose="020B0502020204020303" pitchFamily="34" charset="77"/>
                <a:ea typeface="Montserrat ExtraBold"/>
                <a:cs typeface="Futura" panose="020B0602020204020303" pitchFamily="34" charset="-79"/>
                <a:sym typeface="Montserrat ExtraBold"/>
              </a:rPr>
              <a:t>Visualizaciones correctas</a:t>
            </a:r>
            <a:endParaRPr lang="en-US" sz="4000" b="1" dirty="0">
              <a:solidFill>
                <a:schemeClr val="bg1"/>
              </a:solidFill>
              <a:latin typeface="Futura Std Book" panose="020B0502020204020303" pitchFamily="34" charset="77"/>
              <a:ea typeface="Montserrat ExtraBold"/>
              <a:cs typeface="Futura" panose="020B0602020204020303" pitchFamily="34" charset="-79"/>
              <a:sym typeface="Montserrat ExtraBold"/>
            </a:endParaRPr>
          </a:p>
        </p:txBody>
      </p:sp>
      <p:sp>
        <p:nvSpPr>
          <p:cNvPr id="20" name="Google Shape;92;p19">
            <a:extLst>
              <a:ext uri="{FF2B5EF4-FFF2-40B4-BE49-F238E27FC236}">
                <a16:creationId xmlns:a16="http://schemas.microsoft.com/office/drawing/2014/main" id="{FA5DD223-6F29-5842-AEBC-6BEA45FDD7D8}"/>
              </a:ext>
            </a:extLst>
          </p:cNvPr>
          <p:cNvSpPr txBox="1"/>
          <p:nvPr/>
        </p:nvSpPr>
        <p:spPr>
          <a:xfrm>
            <a:off x="-300934" y="1178092"/>
            <a:ext cx="2164081" cy="132343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8000" dirty="0">
                <a:solidFill>
                  <a:srgbClr val="FBFBFB"/>
                </a:solidFill>
                <a:latin typeface="Futura Std Book" panose="020B0502020204020303" pitchFamily="34" charset="77"/>
                <a:ea typeface="Montserrat SemiBold"/>
                <a:cs typeface="Montserrat SemiBold"/>
                <a:sym typeface="Montserrat SemiBold"/>
              </a:rPr>
              <a:t>4.</a:t>
            </a:r>
            <a:endParaRPr dirty="0">
              <a:latin typeface="Futura Std Book" panose="020B0502020204020303" pitchFamily="34" charset="77"/>
              <a:cs typeface="Futura Medium" panose="020B0602020204020303" pitchFamily="34" charset="-79"/>
            </a:endParaRPr>
          </a:p>
        </p:txBody>
      </p:sp>
    </p:spTree>
    <p:extLst>
      <p:ext uri="{BB962C8B-B14F-4D97-AF65-F5344CB8AC3E}">
        <p14:creationId xmlns:p14="http://schemas.microsoft.com/office/powerpoint/2010/main" val="1217520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s-ES" sz="1600" dirty="0">
                <a:solidFill>
                  <a:schemeClr val="bg1"/>
                </a:solidFill>
                <a:latin typeface="Futura Std Medium" panose="020B0502020204020303" pitchFamily="34" charset="77"/>
                <a:ea typeface="Montserrat Light"/>
                <a:cs typeface="Montserrat Light"/>
                <a:sym typeface="Montserrat Light"/>
              </a:rPr>
              <a:t>Hacer visualizaciones correctas es facil si sabes cómo hacerlas y además quieres hacerlas bien.</a:t>
            </a:r>
            <a:endParaRPr lang="en-US" sz="1600" dirty="0">
              <a:solidFill>
                <a:schemeClr val="bg1"/>
              </a:solidFill>
              <a:latin typeface="Futura Std Medium" panose="020B0502020204020303" pitchFamily="34" charset="77"/>
              <a:ea typeface="Montserrat Light"/>
              <a:cs typeface="Montserrat Light"/>
              <a:sym typeface="Montserrat Light"/>
            </a:endParaRP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Visualizaciones correctas</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3" name="Imagen 2" descr="Texto&#10;&#10;Descripción generada automáticamente con confianza media">
            <a:extLst>
              <a:ext uri="{FF2B5EF4-FFF2-40B4-BE49-F238E27FC236}">
                <a16:creationId xmlns:a16="http://schemas.microsoft.com/office/drawing/2014/main" id="{165EC1FF-1B57-8DC0-4F7D-052FD95C269C}"/>
              </a:ext>
            </a:extLst>
          </p:cNvPr>
          <p:cNvPicPr>
            <a:picLocks noChangeAspect="1"/>
          </p:cNvPicPr>
          <p:nvPr/>
        </p:nvPicPr>
        <p:blipFill>
          <a:blip r:embed="rId4"/>
          <a:stretch>
            <a:fillRect/>
          </a:stretch>
        </p:blipFill>
        <p:spPr>
          <a:xfrm>
            <a:off x="716645" y="98771"/>
            <a:ext cx="5159187" cy="6660457"/>
          </a:xfrm>
          <a:prstGeom prst="rect">
            <a:avLst/>
          </a:prstGeom>
        </p:spPr>
      </p:pic>
    </p:spTree>
    <p:extLst>
      <p:ext uri="{BB962C8B-B14F-4D97-AF65-F5344CB8AC3E}">
        <p14:creationId xmlns:p14="http://schemas.microsoft.com/office/powerpoint/2010/main" val="3224639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E88C14E7-8863-B141-ABB4-2A5E9B0F34DB}"/>
              </a:ext>
            </a:extLst>
          </p:cNvPr>
          <p:cNvPicPr>
            <a:picLocks noGrp="1" noChangeAspect="1"/>
          </p:cNvPicPr>
          <p:nvPr>
            <p:ph type="pic" idx="2"/>
          </p:nvPr>
        </p:nvPicPr>
        <p:blipFill>
          <a:blip r:embed="rId2"/>
          <a:srcRect/>
          <a:stretch>
            <a:fillRect/>
          </a:stretch>
        </p:blipFill>
        <p:spPr/>
      </p:pic>
      <p:sp>
        <p:nvSpPr>
          <p:cNvPr id="17" name="Google Shape;89;p19">
            <a:extLst>
              <a:ext uri="{FF2B5EF4-FFF2-40B4-BE49-F238E27FC236}">
                <a16:creationId xmlns:a16="http://schemas.microsoft.com/office/drawing/2014/main" id="{0A16DF7F-E9BC-BE49-AD8C-86CF4396A087}"/>
              </a:ext>
            </a:extLst>
          </p:cNvPr>
          <p:cNvSpPr/>
          <p:nvPr/>
        </p:nvSpPr>
        <p:spPr>
          <a:xfrm>
            <a:off x="544801" y="863080"/>
            <a:ext cx="4737643" cy="5167850"/>
          </a:xfrm>
          <a:prstGeom prst="rect">
            <a:avLst/>
          </a:prstGeom>
          <a:solidFill>
            <a:srgbClr val="EF3340"/>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91;p19">
            <a:extLst>
              <a:ext uri="{FF2B5EF4-FFF2-40B4-BE49-F238E27FC236}">
                <a16:creationId xmlns:a16="http://schemas.microsoft.com/office/drawing/2014/main" id="{135301CC-B2D7-3346-A11D-3BD7A0056626}"/>
              </a:ext>
            </a:extLst>
          </p:cNvPr>
          <p:cNvSpPr txBox="1"/>
          <p:nvPr/>
        </p:nvSpPr>
        <p:spPr>
          <a:xfrm>
            <a:off x="544801" y="1178092"/>
            <a:ext cx="4737643" cy="2729108"/>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s-ES" sz="4000" b="1" dirty="0">
                <a:solidFill>
                  <a:schemeClr val="bg1"/>
                </a:solidFill>
                <a:latin typeface="Futura Std Book" panose="020B0502020204020303" pitchFamily="34" charset="77"/>
                <a:ea typeface="Montserrat ExtraBold"/>
                <a:cs typeface="Futura" panose="020B0602020204020303" pitchFamily="34" charset="-79"/>
                <a:sym typeface="Montserrat ExtraBold"/>
              </a:rPr>
              <a:t>Errores gráficos</a:t>
            </a:r>
            <a:endParaRPr lang="en-US" sz="4000" b="1" dirty="0">
              <a:solidFill>
                <a:schemeClr val="bg1"/>
              </a:solidFill>
              <a:latin typeface="Futura Std Book" panose="020B0502020204020303" pitchFamily="34" charset="77"/>
              <a:ea typeface="Montserrat ExtraBold"/>
              <a:cs typeface="Futura" panose="020B0602020204020303" pitchFamily="34" charset="-79"/>
              <a:sym typeface="Montserrat ExtraBold"/>
            </a:endParaRPr>
          </a:p>
        </p:txBody>
      </p:sp>
      <p:sp>
        <p:nvSpPr>
          <p:cNvPr id="20" name="Google Shape;92;p19">
            <a:extLst>
              <a:ext uri="{FF2B5EF4-FFF2-40B4-BE49-F238E27FC236}">
                <a16:creationId xmlns:a16="http://schemas.microsoft.com/office/drawing/2014/main" id="{FA5DD223-6F29-5842-AEBC-6BEA45FDD7D8}"/>
              </a:ext>
            </a:extLst>
          </p:cNvPr>
          <p:cNvSpPr txBox="1"/>
          <p:nvPr/>
        </p:nvSpPr>
        <p:spPr>
          <a:xfrm>
            <a:off x="-300934" y="1178092"/>
            <a:ext cx="2164081" cy="132343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8000" dirty="0">
                <a:solidFill>
                  <a:srgbClr val="FBFBFB"/>
                </a:solidFill>
                <a:latin typeface="Futura Std Book" panose="020B0502020204020303" pitchFamily="34" charset="77"/>
                <a:ea typeface="Montserrat SemiBold"/>
                <a:cs typeface="Montserrat SemiBold"/>
                <a:sym typeface="Montserrat SemiBold"/>
              </a:rPr>
              <a:t>5.</a:t>
            </a:r>
            <a:endParaRPr dirty="0">
              <a:latin typeface="Futura Std Book" panose="020B0502020204020303" pitchFamily="34" charset="77"/>
              <a:cs typeface="Futura Medium" panose="020B0602020204020303" pitchFamily="34" charset="-79"/>
            </a:endParaRPr>
          </a:p>
        </p:txBody>
      </p:sp>
    </p:spTree>
    <p:extLst>
      <p:ext uri="{BB962C8B-B14F-4D97-AF65-F5344CB8AC3E}">
        <p14:creationId xmlns:p14="http://schemas.microsoft.com/office/powerpoint/2010/main" val="1799594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n-US" sz="1600" dirty="0">
                <a:solidFill>
                  <a:schemeClr val="bg1"/>
                </a:solidFill>
                <a:latin typeface="Futura Std Medium" panose="020B0502020204020303" pitchFamily="34" charset="77"/>
                <a:ea typeface="Montserrat Light"/>
                <a:cs typeface="Montserrat Light"/>
                <a:sym typeface="Montserrat Light"/>
              </a:rPr>
              <a:t>¿Que </a:t>
            </a:r>
            <a:r>
              <a:rPr lang="en-US" sz="1600" dirty="0" err="1">
                <a:solidFill>
                  <a:schemeClr val="bg1"/>
                </a:solidFill>
                <a:latin typeface="Futura Std Medium" panose="020B0502020204020303" pitchFamily="34" charset="77"/>
                <a:ea typeface="Montserrat Light"/>
                <a:cs typeface="Montserrat Light"/>
                <a:sym typeface="Montserrat Light"/>
              </a:rPr>
              <a:t>errores</a:t>
            </a:r>
            <a:r>
              <a:rPr lang="en-US" sz="1600" dirty="0">
                <a:solidFill>
                  <a:schemeClr val="bg1"/>
                </a:solidFill>
                <a:latin typeface="Futura Std Medium" panose="020B0502020204020303" pitchFamily="34" charset="77"/>
                <a:ea typeface="Montserrat Light"/>
                <a:cs typeface="Montserrat Light"/>
                <a:sym typeface="Montserrat Light"/>
              </a:rPr>
              <a:t> hay </a:t>
            </a:r>
            <a:r>
              <a:rPr lang="en-US" sz="1600" dirty="0" err="1">
                <a:solidFill>
                  <a:schemeClr val="bg1"/>
                </a:solidFill>
                <a:latin typeface="Futura Std Medium" panose="020B0502020204020303" pitchFamily="34" charset="77"/>
                <a:ea typeface="Montserrat Light"/>
                <a:cs typeface="Montserrat Light"/>
                <a:sym typeface="Montserrat Light"/>
              </a:rPr>
              <a:t>en</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esta</a:t>
            </a:r>
            <a:r>
              <a:rPr lang="en-US" sz="1600" dirty="0">
                <a:solidFill>
                  <a:schemeClr val="bg1"/>
                </a:solidFill>
                <a:latin typeface="Futura Std Medium" panose="020B0502020204020303" pitchFamily="34" charset="77"/>
                <a:ea typeface="Montserrat Light"/>
                <a:cs typeface="Montserrat Light"/>
                <a:sym typeface="Montserrat Light"/>
              </a:rPr>
              <a:t> imagen?</a:t>
            </a: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Pie chart</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3" name="Imagen 2" descr="Gráfico, Gráfico circular&#10;&#10;Descripción generada automáticamente">
            <a:extLst>
              <a:ext uri="{FF2B5EF4-FFF2-40B4-BE49-F238E27FC236}">
                <a16:creationId xmlns:a16="http://schemas.microsoft.com/office/drawing/2014/main" id="{A518223F-2381-6C1E-1655-F69924B6878C}"/>
              </a:ext>
            </a:extLst>
          </p:cNvPr>
          <p:cNvPicPr>
            <a:picLocks noChangeAspect="1"/>
          </p:cNvPicPr>
          <p:nvPr/>
        </p:nvPicPr>
        <p:blipFill>
          <a:blip r:embed="rId4"/>
          <a:stretch>
            <a:fillRect/>
          </a:stretch>
        </p:blipFill>
        <p:spPr>
          <a:xfrm>
            <a:off x="180408" y="1255331"/>
            <a:ext cx="6433121" cy="4347337"/>
          </a:xfrm>
          <a:prstGeom prst="rect">
            <a:avLst/>
          </a:prstGeom>
        </p:spPr>
      </p:pic>
    </p:spTree>
    <p:extLst>
      <p:ext uri="{BB962C8B-B14F-4D97-AF65-F5344CB8AC3E}">
        <p14:creationId xmlns:p14="http://schemas.microsoft.com/office/powerpoint/2010/main" val="32725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n-US" sz="1600" dirty="0">
                <a:solidFill>
                  <a:schemeClr val="bg1"/>
                </a:solidFill>
                <a:latin typeface="Futura Std Medium" panose="020B0502020204020303" pitchFamily="34" charset="77"/>
                <a:ea typeface="Montserrat Light"/>
                <a:cs typeface="Montserrat Light"/>
                <a:sym typeface="Montserrat Light"/>
              </a:rPr>
              <a:t>¿Que </a:t>
            </a:r>
            <a:r>
              <a:rPr lang="en-US" sz="1600" dirty="0" err="1">
                <a:solidFill>
                  <a:schemeClr val="bg1"/>
                </a:solidFill>
                <a:latin typeface="Futura Std Medium" panose="020B0502020204020303" pitchFamily="34" charset="77"/>
                <a:ea typeface="Montserrat Light"/>
                <a:cs typeface="Montserrat Light"/>
                <a:sym typeface="Montserrat Light"/>
              </a:rPr>
              <a:t>errores</a:t>
            </a:r>
            <a:r>
              <a:rPr lang="en-US" sz="1600" dirty="0">
                <a:solidFill>
                  <a:schemeClr val="bg1"/>
                </a:solidFill>
                <a:latin typeface="Futura Std Medium" panose="020B0502020204020303" pitchFamily="34" charset="77"/>
                <a:ea typeface="Montserrat Light"/>
                <a:cs typeface="Montserrat Light"/>
                <a:sym typeface="Montserrat Light"/>
              </a:rPr>
              <a:t> hay </a:t>
            </a:r>
            <a:r>
              <a:rPr lang="en-US" sz="1600" dirty="0" err="1">
                <a:solidFill>
                  <a:schemeClr val="bg1"/>
                </a:solidFill>
                <a:latin typeface="Futura Std Medium" panose="020B0502020204020303" pitchFamily="34" charset="77"/>
                <a:ea typeface="Montserrat Light"/>
                <a:cs typeface="Montserrat Light"/>
                <a:sym typeface="Montserrat Light"/>
              </a:rPr>
              <a:t>en</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esta</a:t>
            </a:r>
            <a:r>
              <a:rPr lang="en-US" sz="1600" dirty="0">
                <a:solidFill>
                  <a:schemeClr val="bg1"/>
                </a:solidFill>
                <a:latin typeface="Futura Std Medium" panose="020B0502020204020303" pitchFamily="34" charset="77"/>
                <a:ea typeface="Montserrat Light"/>
                <a:cs typeface="Montserrat Light"/>
                <a:sym typeface="Montserrat Light"/>
              </a:rPr>
              <a:t> imagen?</a:t>
            </a: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Intención de voto elecciones Navarra 2014</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4" name="Imagen 3" descr="Diagrama&#10;&#10;Descripción generada automáticamente con confianza media">
            <a:extLst>
              <a:ext uri="{FF2B5EF4-FFF2-40B4-BE49-F238E27FC236}">
                <a16:creationId xmlns:a16="http://schemas.microsoft.com/office/drawing/2014/main" id="{47EE6C41-9BDC-65A0-F417-B43D8F596A6A}"/>
              </a:ext>
            </a:extLst>
          </p:cNvPr>
          <p:cNvPicPr>
            <a:picLocks noChangeAspect="1"/>
          </p:cNvPicPr>
          <p:nvPr/>
        </p:nvPicPr>
        <p:blipFill>
          <a:blip r:embed="rId4"/>
          <a:stretch>
            <a:fillRect/>
          </a:stretch>
        </p:blipFill>
        <p:spPr>
          <a:xfrm>
            <a:off x="157493" y="1555399"/>
            <a:ext cx="6553245" cy="3747201"/>
          </a:xfrm>
          <a:prstGeom prst="rect">
            <a:avLst/>
          </a:prstGeom>
        </p:spPr>
      </p:pic>
    </p:spTree>
    <p:extLst>
      <p:ext uri="{BB962C8B-B14F-4D97-AF65-F5344CB8AC3E}">
        <p14:creationId xmlns:p14="http://schemas.microsoft.com/office/powerpoint/2010/main" val="2593139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n-US" sz="1600" dirty="0">
                <a:solidFill>
                  <a:schemeClr val="bg1"/>
                </a:solidFill>
                <a:latin typeface="Futura Std Medium" panose="020B0502020204020303" pitchFamily="34" charset="77"/>
                <a:ea typeface="Montserrat Light"/>
                <a:cs typeface="Montserrat Light"/>
                <a:sym typeface="Montserrat Light"/>
              </a:rPr>
              <a:t>En </a:t>
            </a:r>
            <a:r>
              <a:rPr lang="en-US" sz="1600" dirty="0" err="1">
                <a:solidFill>
                  <a:schemeClr val="bg1"/>
                </a:solidFill>
                <a:latin typeface="Futura Std Medium" panose="020B0502020204020303" pitchFamily="34" charset="77"/>
                <a:ea typeface="Montserrat Light"/>
                <a:cs typeface="Montserrat Light"/>
                <a:sym typeface="Montserrat Light"/>
              </a:rPr>
              <a:t>este</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gráfico</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podemos</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ver</a:t>
            </a:r>
            <a:r>
              <a:rPr lang="en-US" sz="1600" dirty="0">
                <a:solidFill>
                  <a:schemeClr val="bg1"/>
                </a:solidFill>
                <a:latin typeface="Futura Std Medium" panose="020B0502020204020303" pitchFamily="34" charset="77"/>
                <a:ea typeface="Montserrat Light"/>
                <a:cs typeface="Montserrat Light"/>
                <a:sym typeface="Montserrat Light"/>
              </a:rPr>
              <a:t> la Perdida de </a:t>
            </a:r>
            <a:r>
              <a:rPr lang="en-US" sz="1600" dirty="0" err="1">
                <a:solidFill>
                  <a:schemeClr val="bg1"/>
                </a:solidFill>
                <a:latin typeface="Futura Std Medium" panose="020B0502020204020303" pitchFamily="34" charset="77"/>
                <a:ea typeface="Montserrat Light"/>
                <a:cs typeface="Montserrat Light"/>
                <a:sym typeface="Montserrat Light"/>
              </a:rPr>
              <a:t>hielo</a:t>
            </a:r>
            <a:r>
              <a:rPr lang="en-US" sz="1600" dirty="0">
                <a:solidFill>
                  <a:schemeClr val="bg1"/>
                </a:solidFill>
                <a:latin typeface="Futura Std Medium" panose="020B0502020204020303" pitchFamily="34" charset="77"/>
                <a:ea typeface="Montserrat Light"/>
                <a:cs typeface="Montserrat Light"/>
                <a:sym typeface="Montserrat Light"/>
              </a:rPr>
              <a:t> del </a:t>
            </a:r>
            <a:r>
              <a:rPr lang="en-US" sz="1600" dirty="0" err="1">
                <a:solidFill>
                  <a:schemeClr val="bg1"/>
                </a:solidFill>
                <a:latin typeface="Futura Std Medium" panose="020B0502020204020303" pitchFamily="34" charset="77"/>
                <a:ea typeface="Montserrat Light"/>
                <a:cs typeface="Montserrat Light"/>
                <a:sym typeface="Montserrat Light"/>
              </a:rPr>
              <a:t>Ártico</a:t>
            </a:r>
            <a:endParaRPr lang="en-US" sz="1600" dirty="0">
              <a:solidFill>
                <a:schemeClr val="bg1"/>
              </a:solidFill>
              <a:latin typeface="Futura Std Medium" panose="020B0502020204020303" pitchFamily="34" charset="77"/>
              <a:ea typeface="Montserrat Light"/>
              <a:cs typeface="Montserrat Light"/>
              <a:sym typeface="Montserrat Light"/>
            </a:endParaRP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Hielo Ártico</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4" name="Imagen 3" descr="Gráfico&#10;&#10;Descripción generada automáticamente">
            <a:extLst>
              <a:ext uri="{FF2B5EF4-FFF2-40B4-BE49-F238E27FC236}">
                <a16:creationId xmlns:a16="http://schemas.microsoft.com/office/drawing/2014/main" id="{414088D6-95CC-DEF5-3F85-8C38E70A40E1}"/>
              </a:ext>
            </a:extLst>
          </p:cNvPr>
          <p:cNvPicPr>
            <a:picLocks noChangeAspect="1"/>
          </p:cNvPicPr>
          <p:nvPr/>
        </p:nvPicPr>
        <p:blipFill>
          <a:blip r:embed="rId4"/>
          <a:stretch>
            <a:fillRect/>
          </a:stretch>
        </p:blipFill>
        <p:spPr>
          <a:xfrm>
            <a:off x="310957" y="757851"/>
            <a:ext cx="5944353" cy="5342297"/>
          </a:xfrm>
          <a:prstGeom prst="rect">
            <a:avLst/>
          </a:prstGeom>
        </p:spPr>
      </p:pic>
    </p:spTree>
    <p:extLst>
      <p:ext uri="{BB962C8B-B14F-4D97-AF65-F5344CB8AC3E}">
        <p14:creationId xmlns:p14="http://schemas.microsoft.com/office/powerpoint/2010/main" val="485917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n-US" sz="1600" dirty="0" err="1">
                <a:solidFill>
                  <a:schemeClr val="bg1"/>
                </a:solidFill>
                <a:latin typeface="Futura Std Medium" panose="020B0502020204020303" pitchFamily="34" charset="77"/>
                <a:ea typeface="Montserrat Light"/>
                <a:cs typeface="Montserrat Light"/>
                <a:sym typeface="Montserrat Light"/>
              </a:rPr>
              <a:t>Cantidad</a:t>
            </a:r>
            <a:r>
              <a:rPr lang="en-US" sz="1600" dirty="0">
                <a:solidFill>
                  <a:schemeClr val="bg1"/>
                </a:solidFill>
                <a:latin typeface="Futura Std Medium" panose="020B0502020204020303" pitchFamily="34" charset="77"/>
                <a:ea typeface="Montserrat Light"/>
                <a:cs typeface="Montserrat Light"/>
                <a:sym typeface="Montserrat Light"/>
              </a:rPr>
              <a:t> de </a:t>
            </a:r>
            <a:r>
              <a:rPr lang="en-US" sz="1600" dirty="0" err="1">
                <a:solidFill>
                  <a:schemeClr val="bg1"/>
                </a:solidFill>
                <a:latin typeface="Futura Std Medium" panose="020B0502020204020303" pitchFamily="34" charset="77"/>
                <a:ea typeface="Montserrat Light"/>
                <a:cs typeface="Montserrat Light"/>
                <a:sym typeface="Montserrat Light"/>
              </a:rPr>
              <a:t>millas</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recorridas</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por</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conductores</a:t>
            </a:r>
            <a:r>
              <a:rPr lang="en-US" sz="1600" dirty="0">
                <a:solidFill>
                  <a:schemeClr val="bg1"/>
                </a:solidFill>
                <a:latin typeface="Futura Std Medium" panose="020B0502020204020303" pitchFamily="34" charset="77"/>
                <a:ea typeface="Montserrat Light"/>
                <a:cs typeface="Montserrat Light"/>
                <a:sym typeface="Montserrat Light"/>
              </a:rPr>
              <a:t> de EEUU</a:t>
            </a: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Evolución en el uso del coche</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3" name="Imagen 2" descr="Gráfico&#10;&#10;Descripción generada automáticamente">
            <a:extLst>
              <a:ext uri="{FF2B5EF4-FFF2-40B4-BE49-F238E27FC236}">
                <a16:creationId xmlns:a16="http://schemas.microsoft.com/office/drawing/2014/main" id="{A83EF4B4-9FBC-C800-E74C-486662ED0990}"/>
              </a:ext>
            </a:extLst>
          </p:cNvPr>
          <p:cNvPicPr>
            <a:picLocks noChangeAspect="1"/>
          </p:cNvPicPr>
          <p:nvPr/>
        </p:nvPicPr>
        <p:blipFill>
          <a:blip r:embed="rId4"/>
          <a:stretch>
            <a:fillRect/>
          </a:stretch>
        </p:blipFill>
        <p:spPr>
          <a:xfrm>
            <a:off x="377072" y="945037"/>
            <a:ext cx="5827041" cy="4967926"/>
          </a:xfrm>
          <a:prstGeom prst="rect">
            <a:avLst/>
          </a:prstGeom>
        </p:spPr>
      </p:pic>
    </p:spTree>
    <p:extLst>
      <p:ext uri="{BB962C8B-B14F-4D97-AF65-F5344CB8AC3E}">
        <p14:creationId xmlns:p14="http://schemas.microsoft.com/office/powerpoint/2010/main" val="10546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E88C14E7-8863-B141-ABB4-2A5E9B0F34DB}"/>
              </a:ext>
            </a:extLst>
          </p:cNvPr>
          <p:cNvPicPr>
            <a:picLocks noGrp="1" noChangeAspect="1"/>
          </p:cNvPicPr>
          <p:nvPr>
            <p:ph type="pic" idx="2"/>
          </p:nvPr>
        </p:nvPicPr>
        <p:blipFill>
          <a:blip r:embed="rId2"/>
          <a:srcRect/>
          <a:stretch>
            <a:fillRect/>
          </a:stretch>
        </p:blipFill>
        <p:spPr/>
      </p:pic>
      <p:sp>
        <p:nvSpPr>
          <p:cNvPr id="17" name="Google Shape;89;p19">
            <a:extLst>
              <a:ext uri="{FF2B5EF4-FFF2-40B4-BE49-F238E27FC236}">
                <a16:creationId xmlns:a16="http://schemas.microsoft.com/office/drawing/2014/main" id="{0A16DF7F-E9BC-BE49-AD8C-86CF4396A087}"/>
              </a:ext>
            </a:extLst>
          </p:cNvPr>
          <p:cNvSpPr/>
          <p:nvPr/>
        </p:nvSpPr>
        <p:spPr>
          <a:xfrm>
            <a:off x="544801" y="863080"/>
            <a:ext cx="4737643" cy="5167850"/>
          </a:xfrm>
          <a:prstGeom prst="rect">
            <a:avLst/>
          </a:prstGeom>
          <a:solidFill>
            <a:srgbClr val="EF3340"/>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91;p19">
            <a:extLst>
              <a:ext uri="{FF2B5EF4-FFF2-40B4-BE49-F238E27FC236}">
                <a16:creationId xmlns:a16="http://schemas.microsoft.com/office/drawing/2014/main" id="{135301CC-B2D7-3346-A11D-3BD7A0056626}"/>
              </a:ext>
            </a:extLst>
          </p:cNvPr>
          <p:cNvSpPr txBox="1"/>
          <p:nvPr/>
        </p:nvSpPr>
        <p:spPr>
          <a:xfrm>
            <a:off x="544801" y="1178092"/>
            <a:ext cx="4737643" cy="2729108"/>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s-ES" sz="4000" b="1" dirty="0" err="1">
                <a:solidFill>
                  <a:schemeClr val="bg1"/>
                </a:solidFill>
                <a:latin typeface="Futura Std Book" panose="020B0502020204020303" pitchFamily="34" charset="77"/>
                <a:ea typeface="Montserrat ExtraBold"/>
                <a:cs typeface="Futura" panose="020B0602020204020303" pitchFamily="34" charset="-79"/>
                <a:sym typeface="Montserrat ExtraBold"/>
              </a:rPr>
              <a:t>Quizz</a:t>
            </a:r>
            <a:endParaRPr lang="en-US" sz="4000" b="1" dirty="0">
              <a:solidFill>
                <a:schemeClr val="bg1"/>
              </a:solidFill>
              <a:latin typeface="Futura Std Book" panose="020B0502020204020303" pitchFamily="34" charset="77"/>
              <a:ea typeface="Montserrat ExtraBold"/>
              <a:cs typeface="Futura" panose="020B0602020204020303" pitchFamily="34" charset="-79"/>
              <a:sym typeface="Montserrat ExtraBold"/>
            </a:endParaRPr>
          </a:p>
        </p:txBody>
      </p:sp>
      <p:sp>
        <p:nvSpPr>
          <p:cNvPr id="20" name="Google Shape;92;p19">
            <a:extLst>
              <a:ext uri="{FF2B5EF4-FFF2-40B4-BE49-F238E27FC236}">
                <a16:creationId xmlns:a16="http://schemas.microsoft.com/office/drawing/2014/main" id="{FA5DD223-6F29-5842-AEBC-6BEA45FDD7D8}"/>
              </a:ext>
            </a:extLst>
          </p:cNvPr>
          <p:cNvSpPr txBox="1"/>
          <p:nvPr/>
        </p:nvSpPr>
        <p:spPr>
          <a:xfrm>
            <a:off x="-300934" y="1178092"/>
            <a:ext cx="2164081" cy="132343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8000" dirty="0">
                <a:solidFill>
                  <a:srgbClr val="FBFBFB"/>
                </a:solidFill>
                <a:latin typeface="Futura Std Book" panose="020B0502020204020303" pitchFamily="34" charset="77"/>
                <a:ea typeface="Montserrat SemiBold"/>
                <a:cs typeface="Montserrat SemiBold"/>
                <a:sym typeface="Montserrat SemiBold"/>
              </a:rPr>
              <a:t>6.</a:t>
            </a:r>
            <a:endParaRPr dirty="0">
              <a:latin typeface="Futura Std Book" panose="020B0502020204020303" pitchFamily="34" charset="77"/>
              <a:cs typeface="Futura Medium" panose="020B0602020204020303" pitchFamily="34" charset="-79"/>
            </a:endParaRPr>
          </a:p>
        </p:txBody>
      </p:sp>
    </p:spTree>
    <p:extLst>
      <p:ext uri="{BB962C8B-B14F-4D97-AF65-F5344CB8AC3E}">
        <p14:creationId xmlns:p14="http://schemas.microsoft.com/office/powerpoint/2010/main" val="62484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s-ES" sz="1600" dirty="0">
                <a:solidFill>
                  <a:schemeClr val="bg1"/>
                </a:solidFill>
                <a:latin typeface="Futura Std Medium" panose="020B0502020204020303" pitchFamily="34" charset="77"/>
                <a:ea typeface="Montserrat Light"/>
                <a:cs typeface="Montserrat Light"/>
                <a:sym typeface="Montserrat Light"/>
              </a:rPr>
              <a:t>Los datos nos dicen que el número de maestrías en Ingeniería tiene una relación directa con la cantidad de energía hidroeléctrica generada en Vietnam</a:t>
            </a:r>
          </a:p>
          <a:p>
            <a:pPr marL="0" marR="0" lvl="0" indent="0" algn="l" rtl="0">
              <a:lnSpc>
                <a:spcPts val="2400"/>
              </a:lnSpc>
              <a:spcBef>
                <a:spcPts val="0"/>
              </a:spcBef>
              <a:spcAft>
                <a:spcPts val="0"/>
              </a:spcAft>
              <a:buNone/>
            </a:pPr>
            <a:endParaRPr lang="en-US" sz="1600" dirty="0">
              <a:solidFill>
                <a:schemeClr val="bg1"/>
              </a:solidFill>
              <a:latin typeface="Futura Std Medium" panose="020B0502020204020303" pitchFamily="34" charset="77"/>
              <a:ea typeface="Montserrat Light"/>
              <a:cs typeface="Montserrat Light"/>
              <a:sym typeface="Montserrat Light"/>
            </a:endParaRPr>
          </a:p>
          <a:p>
            <a:pPr marL="0" marR="0" lvl="0" indent="0" algn="l" rtl="0">
              <a:lnSpc>
                <a:spcPts val="2400"/>
              </a:lnSpc>
              <a:spcBef>
                <a:spcPts val="0"/>
              </a:spcBef>
              <a:spcAft>
                <a:spcPts val="0"/>
              </a:spcAft>
              <a:buNone/>
            </a:pPr>
            <a:endParaRPr lang="en-US" sz="1600" dirty="0">
              <a:solidFill>
                <a:schemeClr val="bg1"/>
              </a:solidFill>
              <a:latin typeface="Futura Std Medium" panose="020B0502020204020303" pitchFamily="34" charset="77"/>
              <a:ea typeface="Montserrat Light"/>
              <a:cs typeface="Montserrat Light"/>
              <a:sym typeface="Montserrat Light"/>
            </a:endParaRP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Gráficos de </a:t>
            </a: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líneas</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3" name="Imagen 2">
            <a:extLst>
              <a:ext uri="{FF2B5EF4-FFF2-40B4-BE49-F238E27FC236}">
                <a16:creationId xmlns:a16="http://schemas.microsoft.com/office/drawing/2014/main" id="{92295174-FF43-0C80-60AD-31D9DB6CFB9A}"/>
              </a:ext>
            </a:extLst>
          </p:cNvPr>
          <p:cNvPicPr>
            <a:picLocks noChangeAspect="1"/>
          </p:cNvPicPr>
          <p:nvPr/>
        </p:nvPicPr>
        <p:blipFill>
          <a:blip r:embed="rId4"/>
          <a:stretch>
            <a:fillRect/>
          </a:stretch>
        </p:blipFill>
        <p:spPr>
          <a:xfrm>
            <a:off x="427691" y="1545650"/>
            <a:ext cx="6569009" cy="38027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n-US" sz="1600" dirty="0">
                <a:solidFill>
                  <a:schemeClr val="bg1"/>
                </a:solidFill>
                <a:latin typeface="Futura Std Medium" panose="020B0502020204020303" pitchFamily="34" charset="77"/>
                <a:ea typeface="Montserrat Light"/>
                <a:cs typeface="Montserrat Light"/>
                <a:sym typeface="Montserrat Light"/>
              </a:rPr>
              <a:t>¿Que </a:t>
            </a:r>
            <a:r>
              <a:rPr lang="en-US" sz="1600" dirty="0" err="1">
                <a:solidFill>
                  <a:schemeClr val="bg1"/>
                </a:solidFill>
                <a:latin typeface="Futura Std Medium" panose="020B0502020204020303" pitchFamily="34" charset="77"/>
                <a:ea typeface="Montserrat Light"/>
                <a:cs typeface="Montserrat Light"/>
                <a:sym typeface="Montserrat Light"/>
              </a:rPr>
              <a:t>errores</a:t>
            </a:r>
            <a:r>
              <a:rPr lang="en-US" sz="1600" dirty="0">
                <a:solidFill>
                  <a:schemeClr val="bg1"/>
                </a:solidFill>
                <a:latin typeface="Futura Std Medium" panose="020B0502020204020303" pitchFamily="34" charset="77"/>
                <a:ea typeface="Montserrat Light"/>
                <a:cs typeface="Montserrat Light"/>
                <a:sym typeface="Montserrat Light"/>
              </a:rPr>
              <a:t> hay </a:t>
            </a:r>
            <a:r>
              <a:rPr lang="en-US" sz="1600" dirty="0" err="1">
                <a:solidFill>
                  <a:schemeClr val="bg1"/>
                </a:solidFill>
                <a:latin typeface="Futura Std Medium" panose="020B0502020204020303" pitchFamily="34" charset="77"/>
                <a:ea typeface="Montserrat Light"/>
                <a:cs typeface="Montserrat Light"/>
                <a:sym typeface="Montserrat Light"/>
              </a:rPr>
              <a:t>en</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esta</a:t>
            </a:r>
            <a:r>
              <a:rPr lang="en-US" sz="1600" dirty="0">
                <a:solidFill>
                  <a:schemeClr val="bg1"/>
                </a:solidFill>
                <a:latin typeface="Futura Std Medium" panose="020B0502020204020303" pitchFamily="34" charset="77"/>
                <a:ea typeface="Montserrat Light"/>
                <a:cs typeface="Montserrat Light"/>
                <a:sym typeface="Montserrat Light"/>
              </a:rPr>
              <a:t> imagen?</a:t>
            </a: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Elecciones en EEUU</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4" name="Imagen 3" descr="Pantalla de celular con imagen de hombre con traje y corbata&#10;&#10;Descripción generada automáticamente con confianza media">
            <a:extLst>
              <a:ext uri="{FF2B5EF4-FFF2-40B4-BE49-F238E27FC236}">
                <a16:creationId xmlns:a16="http://schemas.microsoft.com/office/drawing/2014/main" id="{62FC39FE-2015-AA1B-232A-4D09838AC962}"/>
              </a:ext>
            </a:extLst>
          </p:cNvPr>
          <p:cNvPicPr>
            <a:picLocks noChangeAspect="1"/>
          </p:cNvPicPr>
          <p:nvPr/>
        </p:nvPicPr>
        <p:blipFill>
          <a:blip r:embed="rId4"/>
          <a:stretch>
            <a:fillRect/>
          </a:stretch>
        </p:blipFill>
        <p:spPr>
          <a:xfrm>
            <a:off x="674436" y="115644"/>
            <a:ext cx="5749433" cy="3263469"/>
          </a:xfrm>
          <a:prstGeom prst="rect">
            <a:avLst/>
          </a:prstGeom>
        </p:spPr>
      </p:pic>
      <p:pic>
        <p:nvPicPr>
          <p:cNvPr id="9" name="Imagen 8" descr="Interfaz de usuario gráfica, Diagrama&#10;&#10;Descripción generada automáticamente">
            <a:extLst>
              <a:ext uri="{FF2B5EF4-FFF2-40B4-BE49-F238E27FC236}">
                <a16:creationId xmlns:a16="http://schemas.microsoft.com/office/drawing/2014/main" id="{5E0A09A0-B5E1-DA7C-4196-A25A7FE739D9}"/>
              </a:ext>
            </a:extLst>
          </p:cNvPr>
          <p:cNvPicPr>
            <a:picLocks noChangeAspect="1"/>
          </p:cNvPicPr>
          <p:nvPr/>
        </p:nvPicPr>
        <p:blipFill>
          <a:blip r:embed="rId5"/>
          <a:stretch>
            <a:fillRect/>
          </a:stretch>
        </p:blipFill>
        <p:spPr>
          <a:xfrm>
            <a:off x="683708" y="3447005"/>
            <a:ext cx="5749433" cy="3337849"/>
          </a:xfrm>
          <a:prstGeom prst="rect">
            <a:avLst/>
          </a:prstGeom>
        </p:spPr>
      </p:pic>
    </p:spTree>
    <p:extLst>
      <p:ext uri="{BB962C8B-B14F-4D97-AF65-F5344CB8AC3E}">
        <p14:creationId xmlns:p14="http://schemas.microsoft.com/office/powerpoint/2010/main" val="152478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n-US" sz="1600" dirty="0">
                <a:solidFill>
                  <a:schemeClr val="bg1"/>
                </a:solidFill>
                <a:latin typeface="Futura Std Medium" panose="020B0502020204020303" pitchFamily="34" charset="77"/>
                <a:ea typeface="Montserrat Light"/>
                <a:cs typeface="Montserrat Light"/>
                <a:sym typeface="Montserrat Light"/>
              </a:rPr>
              <a:t>¿Que </a:t>
            </a:r>
            <a:r>
              <a:rPr lang="en-US" sz="1600" dirty="0" err="1">
                <a:solidFill>
                  <a:schemeClr val="bg1"/>
                </a:solidFill>
                <a:latin typeface="Futura Std Medium" panose="020B0502020204020303" pitchFamily="34" charset="77"/>
                <a:ea typeface="Montserrat Light"/>
                <a:cs typeface="Montserrat Light"/>
                <a:sym typeface="Montserrat Light"/>
              </a:rPr>
              <a:t>errores</a:t>
            </a:r>
            <a:r>
              <a:rPr lang="en-US" sz="1600" dirty="0">
                <a:solidFill>
                  <a:schemeClr val="bg1"/>
                </a:solidFill>
                <a:latin typeface="Futura Std Medium" panose="020B0502020204020303" pitchFamily="34" charset="77"/>
                <a:ea typeface="Montserrat Light"/>
                <a:cs typeface="Montserrat Light"/>
                <a:sym typeface="Montserrat Light"/>
              </a:rPr>
              <a:t> hay </a:t>
            </a:r>
            <a:r>
              <a:rPr lang="en-US" sz="1600" dirty="0" err="1">
                <a:solidFill>
                  <a:schemeClr val="bg1"/>
                </a:solidFill>
                <a:latin typeface="Futura Std Medium" panose="020B0502020204020303" pitchFamily="34" charset="77"/>
                <a:ea typeface="Montserrat Light"/>
                <a:cs typeface="Montserrat Light"/>
                <a:sym typeface="Montserrat Light"/>
              </a:rPr>
              <a:t>en</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esta</a:t>
            </a:r>
            <a:r>
              <a:rPr lang="en-US" sz="1600" dirty="0">
                <a:solidFill>
                  <a:schemeClr val="bg1"/>
                </a:solidFill>
                <a:latin typeface="Futura Std Medium" panose="020B0502020204020303" pitchFamily="34" charset="77"/>
                <a:ea typeface="Montserrat Light"/>
                <a:cs typeface="Montserrat Light"/>
                <a:sym typeface="Montserrat Light"/>
              </a:rPr>
              <a:t> imagen?</a:t>
            </a: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Temperatura Global</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3" name="Imagen 2" descr="Interfaz de usuario gráfica&#10;&#10;Descripción generada automáticamente">
            <a:extLst>
              <a:ext uri="{FF2B5EF4-FFF2-40B4-BE49-F238E27FC236}">
                <a16:creationId xmlns:a16="http://schemas.microsoft.com/office/drawing/2014/main" id="{066CFBA7-5C79-901B-2A13-6B9E7C3C06B1}"/>
              </a:ext>
            </a:extLst>
          </p:cNvPr>
          <p:cNvPicPr>
            <a:picLocks noChangeAspect="1"/>
          </p:cNvPicPr>
          <p:nvPr/>
        </p:nvPicPr>
        <p:blipFill>
          <a:blip r:embed="rId4"/>
          <a:stretch>
            <a:fillRect/>
          </a:stretch>
        </p:blipFill>
        <p:spPr>
          <a:xfrm>
            <a:off x="622042" y="128472"/>
            <a:ext cx="5315023" cy="3199614"/>
          </a:xfrm>
          <a:prstGeom prst="rect">
            <a:avLst/>
          </a:prstGeom>
        </p:spPr>
      </p:pic>
      <p:pic>
        <p:nvPicPr>
          <p:cNvPr id="10" name="Imagen 9" descr="Gráfico, Gráfico de líneas&#10;&#10;Descripción generada automáticamente">
            <a:extLst>
              <a:ext uri="{FF2B5EF4-FFF2-40B4-BE49-F238E27FC236}">
                <a16:creationId xmlns:a16="http://schemas.microsoft.com/office/drawing/2014/main" id="{721F8BA7-A94A-DEE4-9C89-FD2A78E1DB9F}"/>
              </a:ext>
            </a:extLst>
          </p:cNvPr>
          <p:cNvPicPr>
            <a:picLocks noChangeAspect="1"/>
          </p:cNvPicPr>
          <p:nvPr/>
        </p:nvPicPr>
        <p:blipFill>
          <a:blip r:embed="rId5"/>
          <a:stretch>
            <a:fillRect/>
          </a:stretch>
        </p:blipFill>
        <p:spPr>
          <a:xfrm>
            <a:off x="622042" y="3529914"/>
            <a:ext cx="5326064" cy="3199613"/>
          </a:xfrm>
          <a:prstGeom prst="rect">
            <a:avLst/>
          </a:prstGeom>
        </p:spPr>
      </p:pic>
    </p:spTree>
    <p:extLst>
      <p:ext uri="{BB962C8B-B14F-4D97-AF65-F5344CB8AC3E}">
        <p14:creationId xmlns:p14="http://schemas.microsoft.com/office/powerpoint/2010/main" val="365206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n-US" sz="1600" dirty="0">
                <a:solidFill>
                  <a:schemeClr val="bg1"/>
                </a:solidFill>
                <a:latin typeface="Futura Std Medium" panose="020B0502020204020303" pitchFamily="34" charset="77"/>
                <a:ea typeface="Montserrat Light"/>
                <a:cs typeface="Montserrat Light"/>
                <a:sym typeface="Montserrat Light"/>
              </a:rPr>
              <a:t>¿Que </a:t>
            </a:r>
            <a:r>
              <a:rPr lang="en-US" sz="1600" dirty="0" err="1">
                <a:solidFill>
                  <a:schemeClr val="bg1"/>
                </a:solidFill>
                <a:latin typeface="Futura Std Medium" panose="020B0502020204020303" pitchFamily="34" charset="77"/>
                <a:ea typeface="Montserrat Light"/>
                <a:cs typeface="Montserrat Light"/>
                <a:sym typeface="Montserrat Light"/>
              </a:rPr>
              <a:t>errores</a:t>
            </a:r>
            <a:r>
              <a:rPr lang="en-US" sz="1600" dirty="0">
                <a:solidFill>
                  <a:schemeClr val="bg1"/>
                </a:solidFill>
                <a:latin typeface="Futura Std Medium" panose="020B0502020204020303" pitchFamily="34" charset="77"/>
                <a:ea typeface="Montserrat Light"/>
                <a:cs typeface="Montserrat Light"/>
                <a:sym typeface="Montserrat Light"/>
              </a:rPr>
              <a:t> hay </a:t>
            </a:r>
            <a:r>
              <a:rPr lang="en-US" sz="1600" dirty="0" err="1">
                <a:solidFill>
                  <a:schemeClr val="bg1"/>
                </a:solidFill>
                <a:latin typeface="Futura Std Medium" panose="020B0502020204020303" pitchFamily="34" charset="77"/>
                <a:ea typeface="Montserrat Light"/>
                <a:cs typeface="Montserrat Light"/>
                <a:sym typeface="Montserrat Light"/>
              </a:rPr>
              <a:t>en</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esta</a:t>
            </a:r>
            <a:r>
              <a:rPr lang="en-US" sz="1600" dirty="0">
                <a:solidFill>
                  <a:schemeClr val="bg1"/>
                </a:solidFill>
                <a:latin typeface="Futura Std Medium" panose="020B0502020204020303" pitchFamily="34" charset="77"/>
                <a:ea typeface="Montserrat Light"/>
                <a:cs typeface="Montserrat Light"/>
                <a:sym typeface="Montserrat Light"/>
              </a:rPr>
              <a:t> imagen?</a:t>
            </a: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Muertes por arma de fuego</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4" name="Imagen 3" descr="Gráfico, Histograma&#10;&#10;Descripción generada automáticamente">
            <a:extLst>
              <a:ext uri="{FF2B5EF4-FFF2-40B4-BE49-F238E27FC236}">
                <a16:creationId xmlns:a16="http://schemas.microsoft.com/office/drawing/2014/main" id="{F618F225-2BE3-0EE8-2442-31F32039CB54}"/>
              </a:ext>
            </a:extLst>
          </p:cNvPr>
          <p:cNvPicPr>
            <a:picLocks noChangeAspect="1"/>
          </p:cNvPicPr>
          <p:nvPr/>
        </p:nvPicPr>
        <p:blipFill>
          <a:blip r:embed="rId4"/>
          <a:stretch>
            <a:fillRect/>
          </a:stretch>
        </p:blipFill>
        <p:spPr>
          <a:xfrm>
            <a:off x="111822" y="1489008"/>
            <a:ext cx="3328488" cy="3879983"/>
          </a:xfrm>
          <a:prstGeom prst="rect">
            <a:avLst/>
          </a:prstGeom>
        </p:spPr>
      </p:pic>
      <p:pic>
        <p:nvPicPr>
          <p:cNvPr id="9" name="Imagen 8" descr="Gráfico, Histograma&#10;&#10;Descripción generada automáticamente">
            <a:extLst>
              <a:ext uri="{FF2B5EF4-FFF2-40B4-BE49-F238E27FC236}">
                <a16:creationId xmlns:a16="http://schemas.microsoft.com/office/drawing/2014/main" id="{6726BB66-0B5F-A6C8-1A5C-383746184F2A}"/>
              </a:ext>
            </a:extLst>
          </p:cNvPr>
          <p:cNvPicPr>
            <a:picLocks noChangeAspect="1"/>
          </p:cNvPicPr>
          <p:nvPr/>
        </p:nvPicPr>
        <p:blipFill>
          <a:blip r:embed="rId5"/>
          <a:stretch>
            <a:fillRect/>
          </a:stretch>
        </p:blipFill>
        <p:spPr>
          <a:xfrm>
            <a:off x="3545708" y="1489007"/>
            <a:ext cx="3115743" cy="3879983"/>
          </a:xfrm>
          <a:prstGeom prst="rect">
            <a:avLst/>
          </a:prstGeom>
        </p:spPr>
      </p:pic>
    </p:spTree>
    <p:extLst>
      <p:ext uri="{BB962C8B-B14F-4D97-AF65-F5344CB8AC3E}">
        <p14:creationId xmlns:p14="http://schemas.microsoft.com/office/powerpoint/2010/main" val="39817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n-US" sz="1600" dirty="0">
                <a:solidFill>
                  <a:schemeClr val="bg1"/>
                </a:solidFill>
                <a:latin typeface="Futura Std Medium" panose="020B0502020204020303" pitchFamily="34" charset="77"/>
                <a:ea typeface="Montserrat Light"/>
                <a:cs typeface="Montserrat Light"/>
                <a:sym typeface="Montserrat Light"/>
              </a:rPr>
              <a:t>¿</a:t>
            </a:r>
            <a:r>
              <a:rPr lang="en-US" sz="1600" dirty="0" err="1">
                <a:solidFill>
                  <a:schemeClr val="bg1"/>
                </a:solidFill>
                <a:latin typeface="Futura Std Medium" panose="020B0502020204020303" pitchFamily="34" charset="77"/>
                <a:ea typeface="Montserrat Light"/>
                <a:cs typeface="Montserrat Light"/>
                <a:sym typeface="Montserrat Light"/>
              </a:rPr>
              <a:t>Cual</a:t>
            </a:r>
            <a:r>
              <a:rPr lang="en-US" sz="1600" dirty="0">
                <a:solidFill>
                  <a:schemeClr val="bg1"/>
                </a:solidFill>
                <a:latin typeface="Futura Std Medium" panose="020B0502020204020303" pitchFamily="34" charset="77"/>
                <a:ea typeface="Montserrat Light"/>
                <a:cs typeface="Montserrat Light"/>
                <a:sym typeface="Montserrat Light"/>
              </a:rPr>
              <a:t> es </a:t>
            </a:r>
            <a:r>
              <a:rPr lang="en-US" sz="1600" dirty="0" err="1">
                <a:solidFill>
                  <a:schemeClr val="bg1"/>
                </a:solidFill>
                <a:latin typeface="Futura Std Medium" panose="020B0502020204020303" pitchFamily="34" charset="77"/>
                <a:ea typeface="Montserrat Light"/>
                <a:cs typeface="Montserrat Light"/>
                <a:sym typeface="Montserrat Light"/>
              </a:rPr>
              <a:t>el</a:t>
            </a:r>
            <a:r>
              <a:rPr lang="en-US" sz="1600" dirty="0">
                <a:solidFill>
                  <a:schemeClr val="bg1"/>
                </a:solidFill>
                <a:latin typeface="Futura Std Medium" panose="020B0502020204020303" pitchFamily="34" charset="77"/>
                <a:ea typeface="Montserrat Light"/>
                <a:cs typeface="Montserrat Light"/>
                <a:sym typeface="Montserrat Light"/>
              </a:rPr>
              <a:t> </a:t>
            </a:r>
            <a:r>
              <a:rPr lang="en-US" sz="1600" dirty="0" err="1">
                <a:solidFill>
                  <a:schemeClr val="bg1"/>
                </a:solidFill>
                <a:latin typeface="Futura Std Medium" panose="020B0502020204020303" pitchFamily="34" charset="77"/>
                <a:ea typeface="Montserrat Light"/>
                <a:cs typeface="Montserrat Light"/>
                <a:sym typeface="Montserrat Light"/>
              </a:rPr>
              <a:t>apartado</a:t>
            </a:r>
            <a:r>
              <a:rPr lang="en-US" sz="1600" dirty="0">
                <a:solidFill>
                  <a:schemeClr val="bg1"/>
                </a:solidFill>
                <a:latin typeface="Futura Std Medium" panose="020B0502020204020303" pitchFamily="34" charset="77"/>
                <a:ea typeface="Montserrat Light"/>
                <a:cs typeface="Montserrat Light"/>
                <a:sym typeface="Montserrat Light"/>
              </a:rPr>
              <a:t> con mayor </a:t>
            </a:r>
            <a:r>
              <a:rPr lang="en-US" sz="1600" dirty="0" err="1">
                <a:solidFill>
                  <a:schemeClr val="bg1"/>
                </a:solidFill>
                <a:latin typeface="Futura Std Medium" panose="020B0502020204020303" pitchFamily="34" charset="77"/>
                <a:ea typeface="Montserrat Light"/>
                <a:cs typeface="Montserrat Light"/>
                <a:sym typeface="Montserrat Light"/>
              </a:rPr>
              <a:t>proporción</a:t>
            </a:r>
            <a:r>
              <a:rPr lang="en-US" sz="1600" dirty="0">
                <a:solidFill>
                  <a:schemeClr val="bg1"/>
                </a:solidFill>
                <a:latin typeface="Futura Std Medium" panose="020B0502020204020303" pitchFamily="34" charset="77"/>
                <a:ea typeface="Montserrat Light"/>
                <a:cs typeface="Montserrat Light"/>
                <a:sym typeface="Montserrat Light"/>
              </a:rPr>
              <a:t>?</a:t>
            </a: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Pie chart</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4" name="Imagen 3" descr="Gráfico, Gráfico circular&#10;&#10;Descripción generada automáticamente">
            <a:extLst>
              <a:ext uri="{FF2B5EF4-FFF2-40B4-BE49-F238E27FC236}">
                <a16:creationId xmlns:a16="http://schemas.microsoft.com/office/drawing/2014/main" id="{435D6679-4DE2-9210-D86A-160ABDDDA058}"/>
              </a:ext>
            </a:extLst>
          </p:cNvPr>
          <p:cNvPicPr>
            <a:picLocks noChangeAspect="1"/>
          </p:cNvPicPr>
          <p:nvPr/>
        </p:nvPicPr>
        <p:blipFill>
          <a:blip r:embed="rId4"/>
          <a:stretch>
            <a:fillRect/>
          </a:stretch>
        </p:blipFill>
        <p:spPr>
          <a:xfrm>
            <a:off x="136522" y="1991364"/>
            <a:ext cx="6477007" cy="2731465"/>
          </a:xfrm>
          <a:prstGeom prst="rect">
            <a:avLst/>
          </a:prstGeom>
        </p:spPr>
      </p:pic>
      <p:pic>
        <p:nvPicPr>
          <p:cNvPr id="9" name="Imagen 8" descr="Gráfico&#10;&#10;Descripción generada automáticamente">
            <a:extLst>
              <a:ext uri="{FF2B5EF4-FFF2-40B4-BE49-F238E27FC236}">
                <a16:creationId xmlns:a16="http://schemas.microsoft.com/office/drawing/2014/main" id="{316F376D-33AB-BD3B-9EF3-96B01AF98C37}"/>
              </a:ext>
            </a:extLst>
          </p:cNvPr>
          <p:cNvPicPr>
            <a:picLocks noChangeAspect="1"/>
          </p:cNvPicPr>
          <p:nvPr/>
        </p:nvPicPr>
        <p:blipFill>
          <a:blip r:embed="rId5"/>
          <a:stretch>
            <a:fillRect/>
          </a:stretch>
        </p:blipFill>
        <p:spPr>
          <a:xfrm>
            <a:off x="136522" y="1529873"/>
            <a:ext cx="6459614" cy="3798253"/>
          </a:xfrm>
          <a:prstGeom prst="rect">
            <a:avLst/>
          </a:prstGeom>
        </p:spPr>
      </p:pic>
    </p:spTree>
    <p:extLst>
      <p:ext uri="{BB962C8B-B14F-4D97-AF65-F5344CB8AC3E}">
        <p14:creationId xmlns:p14="http://schemas.microsoft.com/office/powerpoint/2010/main" val="308724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556"/>
        <p:cNvGrpSpPr/>
        <p:nvPr/>
      </p:nvGrpSpPr>
      <p:grpSpPr>
        <a:xfrm>
          <a:off x="0" y="0"/>
          <a:ext cx="0" cy="0"/>
          <a:chOff x="0" y="0"/>
          <a:chExt cx="0" cy="0"/>
        </a:xfrm>
      </p:grpSpPr>
      <p:sp>
        <p:nvSpPr>
          <p:cNvPr id="557" name="Google Shape;557;p43"/>
          <p:cNvSpPr/>
          <p:nvPr/>
        </p:nvSpPr>
        <p:spPr>
          <a:xfrm>
            <a:off x="622038" y="0"/>
            <a:ext cx="10947919" cy="6253474"/>
          </a:xfrm>
          <a:prstGeom prst="rect">
            <a:avLst/>
          </a:prstGeom>
          <a:solidFill>
            <a:schemeClr val="bg2"/>
          </a:solidFill>
          <a:ln w="9525" cap="flat" cmpd="sng">
            <a:solidFill>
              <a:srgbClr val="FF5C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43"/>
          <p:cNvSpPr txBox="1"/>
          <p:nvPr/>
        </p:nvSpPr>
        <p:spPr>
          <a:xfrm>
            <a:off x="3086965" y="651864"/>
            <a:ext cx="6018064"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dirty="0" err="1">
                <a:solidFill>
                  <a:schemeClr val="tx1"/>
                </a:solidFill>
                <a:latin typeface="Futura Std Book" panose="020B0502020204020303" pitchFamily="34" charset="77"/>
                <a:ea typeface="Montserrat ExtraBold"/>
                <a:cs typeface="Futura" panose="020B0602020204020303" pitchFamily="34" charset="-79"/>
                <a:sym typeface="Montserrat ExtraBold"/>
              </a:rPr>
              <a:t>Conclusión</a:t>
            </a:r>
            <a:endParaRPr dirty="0">
              <a:solidFill>
                <a:schemeClr val="tx1"/>
              </a:solidFill>
              <a:latin typeface="Futura Std Book" panose="020B0502020204020303" pitchFamily="34" charset="77"/>
              <a:cs typeface="Futura Medium" panose="020B0602020204020303" pitchFamily="34" charset="-79"/>
            </a:endParaRPr>
          </a:p>
        </p:txBody>
      </p:sp>
      <p:sp>
        <p:nvSpPr>
          <p:cNvPr id="560" name="Google Shape;560;p43"/>
          <p:cNvSpPr txBox="1"/>
          <p:nvPr/>
        </p:nvSpPr>
        <p:spPr>
          <a:xfrm>
            <a:off x="3016560" y="1648881"/>
            <a:ext cx="6309702" cy="1348329"/>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s-ES" dirty="0">
                <a:solidFill>
                  <a:srgbClr val="EFEFEF"/>
                </a:solidFill>
                <a:latin typeface="Futura Std Book" panose="020B0502020204020303" pitchFamily="34" charset="77"/>
                <a:cs typeface="Futura Medium" panose="020B0602020204020303" pitchFamily="34" charset="-79"/>
                <a:sym typeface="Montserrat Light"/>
              </a:rPr>
              <a:t>Nunca</a:t>
            </a:r>
            <a:r>
              <a:rPr lang="en-US" dirty="0">
                <a:solidFill>
                  <a:srgbClr val="EFEFEF"/>
                </a:solidFill>
                <a:latin typeface="Futura Std Book" panose="020B0502020204020303" pitchFamily="34" charset="77"/>
                <a:cs typeface="Futura Medium" panose="020B0602020204020303" pitchFamily="34" charset="-79"/>
                <a:sym typeface="Montserrat Light"/>
              </a:rPr>
              <a:t> </a:t>
            </a:r>
            <a:r>
              <a:rPr lang="en-US" dirty="0" err="1">
                <a:solidFill>
                  <a:srgbClr val="EFEFEF"/>
                </a:solidFill>
                <a:latin typeface="Futura Std Book" panose="020B0502020204020303" pitchFamily="34" charset="77"/>
                <a:cs typeface="Futura Medium" panose="020B0602020204020303" pitchFamily="34" charset="-79"/>
                <a:sym typeface="Montserrat Light"/>
              </a:rPr>
              <a:t>tenéis</a:t>
            </a:r>
            <a:r>
              <a:rPr lang="en-US" dirty="0">
                <a:solidFill>
                  <a:srgbClr val="EFEFEF"/>
                </a:solidFill>
                <a:latin typeface="Futura Std Book" panose="020B0502020204020303" pitchFamily="34" charset="77"/>
                <a:cs typeface="Futura Medium" panose="020B0602020204020303" pitchFamily="34" charset="-79"/>
                <a:sym typeface="Montserrat Light"/>
              </a:rPr>
              <a:t> que </a:t>
            </a:r>
            <a:r>
              <a:rPr lang="en-US" dirty="0" err="1">
                <a:solidFill>
                  <a:srgbClr val="EFEFEF"/>
                </a:solidFill>
                <a:latin typeface="Futura Std Book" panose="020B0502020204020303" pitchFamily="34" charset="77"/>
                <a:cs typeface="Futura Medium" panose="020B0602020204020303" pitchFamily="34" charset="-79"/>
                <a:sym typeface="Montserrat Light"/>
              </a:rPr>
              <a:t>creeros</a:t>
            </a:r>
            <a:r>
              <a:rPr lang="en-US" dirty="0">
                <a:solidFill>
                  <a:srgbClr val="EFEFEF"/>
                </a:solidFill>
                <a:latin typeface="Futura Std Book" panose="020B0502020204020303" pitchFamily="34" charset="77"/>
                <a:cs typeface="Futura Medium" panose="020B0602020204020303" pitchFamily="34" charset="-79"/>
                <a:sym typeface="Montserrat Light"/>
              </a:rPr>
              <a:t> </a:t>
            </a:r>
            <a:r>
              <a:rPr lang="en-US" dirty="0" err="1">
                <a:solidFill>
                  <a:srgbClr val="EFEFEF"/>
                </a:solidFill>
                <a:latin typeface="Futura Std Book" panose="020B0502020204020303" pitchFamily="34" charset="77"/>
                <a:cs typeface="Futura Medium" panose="020B0602020204020303" pitchFamily="34" charset="-79"/>
                <a:sym typeface="Montserrat Light"/>
              </a:rPr>
              <a:t>ningun</a:t>
            </a:r>
            <a:r>
              <a:rPr lang="en-US" dirty="0">
                <a:solidFill>
                  <a:srgbClr val="EFEFEF"/>
                </a:solidFill>
                <a:latin typeface="Futura Std Book" panose="020B0502020204020303" pitchFamily="34" charset="77"/>
                <a:cs typeface="Futura Medium" panose="020B0602020204020303" pitchFamily="34" charset="-79"/>
                <a:sym typeface="Montserrat Light"/>
              </a:rPr>
              <a:t> </a:t>
            </a:r>
            <a:r>
              <a:rPr lang="en-US" dirty="0" err="1">
                <a:solidFill>
                  <a:srgbClr val="EFEFEF"/>
                </a:solidFill>
                <a:latin typeface="Futura Std Book" panose="020B0502020204020303" pitchFamily="34" charset="77"/>
                <a:cs typeface="Futura Medium" panose="020B0602020204020303" pitchFamily="34" charset="-79"/>
                <a:sym typeface="Montserrat Light"/>
              </a:rPr>
              <a:t>gráfico</a:t>
            </a:r>
            <a:r>
              <a:rPr lang="en-US" dirty="0">
                <a:solidFill>
                  <a:srgbClr val="EFEFEF"/>
                </a:solidFill>
                <a:latin typeface="Futura Std Book" panose="020B0502020204020303" pitchFamily="34" charset="77"/>
                <a:cs typeface="Futura Medium" panose="020B0602020204020303" pitchFamily="34" charset="-79"/>
                <a:sym typeface="Montserrat Light"/>
              </a:rPr>
              <a:t> que </a:t>
            </a:r>
            <a:r>
              <a:rPr lang="en-US" dirty="0" err="1">
                <a:solidFill>
                  <a:srgbClr val="EFEFEF"/>
                </a:solidFill>
                <a:latin typeface="Futura Std Book" panose="020B0502020204020303" pitchFamily="34" charset="77"/>
                <a:cs typeface="Futura Medium" panose="020B0602020204020303" pitchFamily="34" charset="-79"/>
                <a:sym typeface="Montserrat Light"/>
              </a:rPr>
              <a:t>veais</a:t>
            </a:r>
            <a:r>
              <a:rPr lang="en-US" dirty="0">
                <a:solidFill>
                  <a:srgbClr val="EFEFEF"/>
                </a:solidFill>
                <a:latin typeface="Futura Std Book" panose="020B0502020204020303" pitchFamily="34" charset="77"/>
                <a:cs typeface="Futura Medium" panose="020B0602020204020303" pitchFamily="34" charset="-79"/>
                <a:sym typeface="Montserrat Light"/>
              </a:rPr>
              <a:t> </a:t>
            </a:r>
            <a:r>
              <a:rPr lang="en-US" dirty="0" err="1">
                <a:solidFill>
                  <a:srgbClr val="EFEFEF"/>
                </a:solidFill>
                <a:latin typeface="Futura Std Book" panose="020B0502020204020303" pitchFamily="34" charset="77"/>
                <a:cs typeface="Futura Medium" panose="020B0602020204020303" pitchFamily="34" charset="-79"/>
                <a:sym typeface="Montserrat Light"/>
              </a:rPr>
              <a:t>si</a:t>
            </a:r>
            <a:r>
              <a:rPr lang="en-US" dirty="0">
                <a:solidFill>
                  <a:srgbClr val="EFEFEF"/>
                </a:solidFill>
                <a:latin typeface="Futura Std Book" panose="020B0502020204020303" pitchFamily="34" charset="77"/>
                <a:cs typeface="Futura Medium" panose="020B0602020204020303" pitchFamily="34" charset="-79"/>
                <a:sym typeface="Montserrat Light"/>
              </a:rPr>
              <a:t> no </a:t>
            </a:r>
            <a:r>
              <a:rPr lang="en-US" dirty="0" err="1">
                <a:solidFill>
                  <a:srgbClr val="EFEFEF"/>
                </a:solidFill>
                <a:latin typeface="Futura Std Book" panose="020B0502020204020303" pitchFamily="34" charset="77"/>
                <a:cs typeface="Futura Medium" panose="020B0602020204020303" pitchFamily="34" charset="-79"/>
                <a:sym typeface="Montserrat Light"/>
              </a:rPr>
              <a:t>conocéis</a:t>
            </a:r>
            <a:r>
              <a:rPr lang="en-US" dirty="0">
                <a:solidFill>
                  <a:srgbClr val="EFEFEF"/>
                </a:solidFill>
                <a:latin typeface="Futura Std Book" panose="020B0502020204020303" pitchFamily="34" charset="77"/>
                <a:cs typeface="Futura Medium" panose="020B0602020204020303" pitchFamily="34" charset="-79"/>
                <a:sym typeface="Montserrat Light"/>
              </a:rPr>
              <a:t> </a:t>
            </a:r>
            <a:r>
              <a:rPr lang="en-US" dirty="0" err="1">
                <a:solidFill>
                  <a:srgbClr val="EFEFEF"/>
                </a:solidFill>
                <a:latin typeface="Futura Std Book" panose="020B0502020204020303" pitchFamily="34" charset="77"/>
                <a:cs typeface="Futura Medium" panose="020B0602020204020303" pitchFamily="34" charset="-79"/>
                <a:sym typeface="Montserrat Light"/>
              </a:rPr>
              <a:t>el</a:t>
            </a:r>
            <a:r>
              <a:rPr lang="en-US" dirty="0">
                <a:solidFill>
                  <a:srgbClr val="EFEFEF"/>
                </a:solidFill>
                <a:latin typeface="Futura Std Book" panose="020B0502020204020303" pitchFamily="34" charset="77"/>
                <a:cs typeface="Futura Medium" panose="020B0602020204020303" pitchFamily="34" charset="-79"/>
                <a:sym typeface="Montserrat Light"/>
              </a:rPr>
              <a:t> </a:t>
            </a:r>
            <a:r>
              <a:rPr lang="en-US" dirty="0" err="1">
                <a:solidFill>
                  <a:srgbClr val="EFEFEF"/>
                </a:solidFill>
                <a:latin typeface="Futura Std Book" panose="020B0502020204020303" pitchFamily="34" charset="77"/>
                <a:cs typeface="Futura Medium" panose="020B0602020204020303" pitchFamily="34" charset="-79"/>
                <a:sym typeface="Montserrat Light"/>
              </a:rPr>
              <a:t>contexto</a:t>
            </a:r>
            <a:r>
              <a:rPr lang="en-US" dirty="0">
                <a:solidFill>
                  <a:srgbClr val="EFEFEF"/>
                </a:solidFill>
                <a:latin typeface="Futura Std Book" panose="020B0502020204020303" pitchFamily="34" charset="77"/>
                <a:cs typeface="Futura Medium" panose="020B0602020204020303" pitchFamily="34" charset="-79"/>
                <a:sym typeface="Montserrat Light"/>
              </a:rPr>
              <a:t>. Las </a:t>
            </a:r>
            <a:r>
              <a:rPr lang="en-US" dirty="0" err="1">
                <a:solidFill>
                  <a:srgbClr val="EFEFEF"/>
                </a:solidFill>
                <a:latin typeface="Futura Std Book" panose="020B0502020204020303" pitchFamily="34" charset="77"/>
                <a:cs typeface="Futura Medium" panose="020B0602020204020303" pitchFamily="34" charset="-79"/>
                <a:sym typeface="Montserrat Light"/>
              </a:rPr>
              <a:t>gráficas</a:t>
            </a:r>
            <a:r>
              <a:rPr lang="en-US" dirty="0">
                <a:solidFill>
                  <a:srgbClr val="EFEFEF"/>
                </a:solidFill>
                <a:latin typeface="Futura Std Book" panose="020B0502020204020303" pitchFamily="34" charset="77"/>
                <a:cs typeface="Futura Medium" panose="020B0602020204020303" pitchFamily="34" charset="-79"/>
                <a:sym typeface="Montserrat Light"/>
              </a:rPr>
              <a:t> </a:t>
            </a:r>
            <a:r>
              <a:rPr lang="en-US" dirty="0" err="1">
                <a:solidFill>
                  <a:srgbClr val="EFEFEF"/>
                </a:solidFill>
                <a:latin typeface="Futura Std Book" panose="020B0502020204020303" pitchFamily="34" charset="77"/>
                <a:cs typeface="Futura Medium" panose="020B0602020204020303" pitchFamily="34" charset="-79"/>
                <a:sym typeface="Montserrat Light"/>
              </a:rPr>
              <a:t>siempre</a:t>
            </a:r>
            <a:r>
              <a:rPr lang="en-US" dirty="0">
                <a:solidFill>
                  <a:srgbClr val="EFEFEF"/>
                </a:solidFill>
                <a:latin typeface="Futura Std Book" panose="020B0502020204020303" pitchFamily="34" charset="77"/>
                <a:cs typeface="Futura Medium" panose="020B0602020204020303" pitchFamily="34" charset="-79"/>
                <a:sym typeface="Montserrat Light"/>
              </a:rPr>
              <a:t> </a:t>
            </a:r>
            <a:r>
              <a:rPr lang="en-US" dirty="0" err="1">
                <a:solidFill>
                  <a:srgbClr val="EFEFEF"/>
                </a:solidFill>
                <a:latin typeface="Futura Std Book" panose="020B0502020204020303" pitchFamily="34" charset="77"/>
                <a:cs typeface="Futura Medium" panose="020B0602020204020303" pitchFamily="34" charset="-79"/>
                <a:sym typeface="Montserrat Light"/>
              </a:rPr>
              <a:t>cuentan</a:t>
            </a:r>
            <a:r>
              <a:rPr lang="en-US" dirty="0">
                <a:solidFill>
                  <a:srgbClr val="EFEFEF"/>
                </a:solidFill>
                <a:latin typeface="Futura Std Book" panose="020B0502020204020303" pitchFamily="34" charset="77"/>
                <a:cs typeface="Futura Medium" panose="020B0602020204020303" pitchFamily="34" charset="-79"/>
                <a:sym typeface="Montserrat Light"/>
              </a:rPr>
              <a:t> </a:t>
            </a:r>
            <a:r>
              <a:rPr lang="en-US" dirty="0" err="1">
                <a:solidFill>
                  <a:srgbClr val="EFEFEF"/>
                </a:solidFill>
                <a:latin typeface="Futura Std Book" panose="020B0502020204020303" pitchFamily="34" charset="77"/>
                <a:cs typeface="Futura Medium" panose="020B0602020204020303" pitchFamily="34" charset="-79"/>
                <a:sym typeface="Montserrat Light"/>
              </a:rPr>
              <a:t>una</a:t>
            </a:r>
            <a:r>
              <a:rPr lang="en-US" dirty="0">
                <a:solidFill>
                  <a:srgbClr val="EFEFEF"/>
                </a:solidFill>
                <a:latin typeface="Futura Std Book" panose="020B0502020204020303" pitchFamily="34" charset="77"/>
                <a:cs typeface="Futura Medium" panose="020B0602020204020303" pitchFamily="34" charset="-79"/>
                <a:sym typeface="Montserrat Light"/>
              </a:rPr>
              <a:t> </a:t>
            </a:r>
            <a:r>
              <a:rPr lang="en-US" dirty="0" err="1">
                <a:solidFill>
                  <a:srgbClr val="EFEFEF"/>
                </a:solidFill>
                <a:latin typeface="Futura Std Book" panose="020B0502020204020303" pitchFamily="34" charset="77"/>
                <a:cs typeface="Futura Medium" panose="020B0602020204020303" pitchFamily="34" charset="-79"/>
                <a:sym typeface="Montserrat Light"/>
              </a:rPr>
              <a:t>historia</a:t>
            </a:r>
            <a:r>
              <a:rPr lang="en-US" dirty="0">
                <a:solidFill>
                  <a:srgbClr val="EFEFEF"/>
                </a:solidFill>
                <a:latin typeface="Futura Std Book" panose="020B0502020204020303" pitchFamily="34" charset="77"/>
                <a:cs typeface="Futura Medium" panose="020B0602020204020303" pitchFamily="34" charset="-79"/>
                <a:sym typeface="Montserrat Light"/>
              </a:rPr>
              <a:t> y se </a:t>
            </a:r>
            <a:r>
              <a:rPr lang="en-US" dirty="0" err="1">
                <a:solidFill>
                  <a:srgbClr val="EFEFEF"/>
                </a:solidFill>
                <a:latin typeface="Futura Std Book" panose="020B0502020204020303" pitchFamily="34" charset="77"/>
                <a:cs typeface="Futura Medium" panose="020B0602020204020303" pitchFamily="34" charset="-79"/>
                <a:sym typeface="Montserrat Light"/>
              </a:rPr>
              <a:t>pueden</a:t>
            </a:r>
            <a:r>
              <a:rPr lang="en-US" dirty="0">
                <a:solidFill>
                  <a:srgbClr val="EFEFEF"/>
                </a:solidFill>
                <a:latin typeface="Futura Std Book" panose="020B0502020204020303" pitchFamily="34" charset="77"/>
                <a:cs typeface="Futura Medium" panose="020B0602020204020303" pitchFamily="34" charset="-79"/>
                <a:sym typeface="Montserrat Light"/>
              </a:rPr>
              <a:t> </a:t>
            </a:r>
            <a:r>
              <a:rPr lang="en-US" dirty="0" err="1">
                <a:solidFill>
                  <a:srgbClr val="EFEFEF"/>
                </a:solidFill>
                <a:latin typeface="Futura Std Book" panose="020B0502020204020303" pitchFamily="34" charset="77"/>
                <a:cs typeface="Futura Medium" panose="020B0602020204020303" pitchFamily="34" charset="-79"/>
                <a:sym typeface="Montserrat Light"/>
              </a:rPr>
              <a:t>modificar</a:t>
            </a:r>
            <a:r>
              <a:rPr lang="en-US" dirty="0">
                <a:solidFill>
                  <a:srgbClr val="EFEFEF"/>
                </a:solidFill>
                <a:latin typeface="Futura Std Book" panose="020B0502020204020303" pitchFamily="34" charset="77"/>
                <a:cs typeface="Futura Medium" panose="020B0602020204020303" pitchFamily="34" charset="-79"/>
                <a:sym typeface="Montserrat Light"/>
              </a:rPr>
              <a:t> a </a:t>
            </a:r>
            <a:r>
              <a:rPr lang="en-US" dirty="0" err="1">
                <a:solidFill>
                  <a:srgbClr val="EFEFEF"/>
                </a:solidFill>
                <a:latin typeface="Futura Std Book" panose="020B0502020204020303" pitchFamily="34" charset="77"/>
                <a:cs typeface="Futura Medium" panose="020B0602020204020303" pitchFamily="34" charset="-79"/>
                <a:sym typeface="Montserrat Light"/>
              </a:rPr>
              <a:t>conveniencia</a:t>
            </a:r>
            <a:r>
              <a:rPr lang="en-US" dirty="0">
                <a:solidFill>
                  <a:srgbClr val="EFEFEF"/>
                </a:solidFill>
                <a:latin typeface="Futura Std Book" panose="020B0502020204020303" pitchFamily="34" charset="77"/>
                <a:cs typeface="Futura Medium" panose="020B0602020204020303" pitchFamily="34" charset="-79"/>
                <a:sym typeface="Montserrat Light"/>
              </a:rPr>
              <a:t> del que las </a:t>
            </a:r>
            <a:r>
              <a:rPr lang="en-US" dirty="0" err="1">
                <a:solidFill>
                  <a:srgbClr val="EFEFEF"/>
                </a:solidFill>
                <a:latin typeface="Futura Std Book" panose="020B0502020204020303" pitchFamily="34" charset="77"/>
                <a:cs typeface="Futura Medium" panose="020B0602020204020303" pitchFamily="34" charset="-79"/>
                <a:sym typeface="Montserrat Light"/>
              </a:rPr>
              <a:t>realiza</a:t>
            </a:r>
            <a:r>
              <a:rPr lang="en-US">
                <a:solidFill>
                  <a:srgbClr val="EFEFEF"/>
                </a:solidFill>
                <a:latin typeface="Futura Std Book" panose="020B0502020204020303" pitchFamily="34" charset="77"/>
                <a:cs typeface="Futura Medium" panose="020B0602020204020303" pitchFamily="34" charset="-79"/>
                <a:sym typeface="Montserrat Light"/>
              </a:rPr>
              <a:t>.</a:t>
            </a:r>
            <a:endParaRPr dirty="0">
              <a:latin typeface="Futura Std Book" panose="020B0502020204020303" pitchFamily="34" charset="77"/>
              <a:cs typeface="Futura Medium" panose="020B0602020204020303" pitchFamily="34" charset="-79"/>
            </a:endParaRPr>
          </a:p>
        </p:txBody>
      </p:sp>
      <p:sp>
        <p:nvSpPr>
          <p:cNvPr id="6" name="Forma en L 5">
            <a:extLst>
              <a:ext uri="{FF2B5EF4-FFF2-40B4-BE49-F238E27FC236}">
                <a16:creationId xmlns:a16="http://schemas.microsoft.com/office/drawing/2014/main" id="{450D18F3-8A61-1642-A24C-0DE345C9E870}"/>
              </a:ext>
            </a:extLst>
          </p:cNvPr>
          <p:cNvSpPr/>
          <p:nvPr/>
        </p:nvSpPr>
        <p:spPr>
          <a:xfrm>
            <a:off x="622037" y="1236639"/>
            <a:ext cx="843689" cy="824484"/>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Imagen 6">
            <a:extLst>
              <a:ext uri="{FF2B5EF4-FFF2-40B4-BE49-F238E27FC236}">
                <a16:creationId xmlns:a16="http://schemas.microsoft.com/office/drawing/2014/main" id="{F8724FB7-14B4-C44E-9222-F16201926C52}"/>
              </a:ext>
            </a:extLst>
          </p:cNvPr>
          <p:cNvPicPr>
            <a:picLocks noChangeAspect="1"/>
          </p:cNvPicPr>
          <p:nvPr/>
        </p:nvPicPr>
        <p:blipFill>
          <a:blip r:embed="rId3"/>
          <a:stretch>
            <a:fillRect/>
          </a:stretch>
        </p:blipFill>
        <p:spPr>
          <a:xfrm rot="5400000">
            <a:off x="1262108" y="234327"/>
            <a:ext cx="1611229" cy="1203995"/>
          </a:xfrm>
          <a:prstGeom prst="rect">
            <a:avLst/>
          </a:prstGeom>
        </p:spPr>
      </p:pic>
      <p:sp>
        <p:nvSpPr>
          <p:cNvPr id="8" name="Forma en L 7">
            <a:extLst>
              <a:ext uri="{FF2B5EF4-FFF2-40B4-BE49-F238E27FC236}">
                <a16:creationId xmlns:a16="http://schemas.microsoft.com/office/drawing/2014/main" id="{4726BFB7-FC52-8845-913B-AB7C6EEB3BBC}"/>
              </a:ext>
            </a:extLst>
          </p:cNvPr>
          <p:cNvSpPr/>
          <p:nvPr/>
        </p:nvSpPr>
        <p:spPr>
          <a:xfrm>
            <a:off x="1043880" y="412154"/>
            <a:ext cx="843689" cy="82448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rma en L 8">
            <a:extLst>
              <a:ext uri="{FF2B5EF4-FFF2-40B4-BE49-F238E27FC236}">
                <a16:creationId xmlns:a16="http://schemas.microsoft.com/office/drawing/2014/main" id="{4320FA58-547D-8142-9115-F12D5913A986}"/>
              </a:ext>
            </a:extLst>
          </p:cNvPr>
          <p:cNvSpPr/>
          <p:nvPr/>
        </p:nvSpPr>
        <p:spPr>
          <a:xfrm>
            <a:off x="10734737" y="5428990"/>
            <a:ext cx="843689" cy="82448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Imagen 1">
            <a:extLst>
              <a:ext uri="{FF2B5EF4-FFF2-40B4-BE49-F238E27FC236}">
                <a16:creationId xmlns:a16="http://schemas.microsoft.com/office/drawing/2014/main" id="{BB784492-49E9-A340-B737-70B99EF3956B}"/>
              </a:ext>
            </a:extLst>
          </p:cNvPr>
          <p:cNvPicPr>
            <a:picLocks noChangeAspect="1"/>
          </p:cNvPicPr>
          <p:nvPr/>
        </p:nvPicPr>
        <p:blipFill>
          <a:blip r:embed="rId4"/>
          <a:stretch>
            <a:fillRect/>
          </a:stretch>
        </p:blipFill>
        <p:spPr>
          <a:xfrm>
            <a:off x="10328100" y="5003800"/>
            <a:ext cx="1261901" cy="1272874"/>
          </a:xfrm>
          <a:prstGeom prst="rect">
            <a:avLst/>
          </a:prstGeom>
        </p:spPr>
      </p:pic>
      <p:pic>
        <p:nvPicPr>
          <p:cNvPr id="4" name="Imagen 3" descr="Dibujo de personaje de video juego&#10;&#10;Descripción generada automáticamente con confianza baja">
            <a:extLst>
              <a:ext uri="{FF2B5EF4-FFF2-40B4-BE49-F238E27FC236}">
                <a16:creationId xmlns:a16="http://schemas.microsoft.com/office/drawing/2014/main" id="{D1DF8C09-DA05-B000-5DAC-1637F40DA1D6}"/>
              </a:ext>
            </a:extLst>
          </p:cNvPr>
          <p:cNvPicPr>
            <a:picLocks noChangeAspect="1"/>
          </p:cNvPicPr>
          <p:nvPr/>
        </p:nvPicPr>
        <p:blipFill>
          <a:blip r:embed="rId5"/>
          <a:stretch>
            <a:fillRect/>
          </a:stretch>
        </p:blipFill>
        <p:spPr>
          <a:xfrm>
            <a:off x="4396986" y="2885520"/>
            <a:ext cx="3823188" cy="323441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4"/>
        <p:cNvGrpSpPr/>
        <p:nvPr/>
      </p:nvGrpSpPr>
      <p:grpSpPr>
        <a:xfrm>
          <a:off x="0" y="0"/>
          <a:ext cx="0" cy="0"/>
          <a:chOff x="0" y="0"/>
          <a:chExt cx="0" cy="0"/>
        </a:xfrm>
      </p:grpSpPr>
      <p:pic>
        <p:nvPicPr>
          <p:cNvPr id="3" name="Imagen 2">
            <a:extLst>
              <a:ext uri="{FF2B5EF4-FFF2-40B4-BE49-F238E27FC236}">
                <a16:creationId xmlns:a16="http://schemas.microsoft.com/office/drawing/2014/main" id="{43678BB3-67C4-EA41-A2A4-FE9E24C0416F}"/>
              </a:ext>
            </a:extLst>
          </p:cNvPr>
          <p:cNvPicPr>
            <a:picLocks noChangeAspect="1"/>
          </p:cNvPicPr>
          <p:nvPr/>
        </p:nvPicPr>
        <p:blipFill>
          <a:blip r:embed="rId4"/>
          <a:srcRect/>
          <a:stretch/>
        </p:blipFill>
        <p:spPr>
          <a:xfrm>
            <a:off x="0" y="0"/>
            <a:ext cx="12192000" cy="6858000"/>
          </a:xfrm>
          <a:prstGeom prst="rect">
            <a:avLst/>
          </a:prstGeom>
          <a:blipFill>
            <a:blip r:embed="rId5"/>
            <a:stretch>
              <a:fillRect/>
            </a:stretch>
          </a:blipFill>
        </p:spPr>
      </p:pic>
      <p:sp>
        <p:nvSpPr>
          <p:cNvPr id="565" name="Google Shape;565;p44"/>
          <p:cNvSpPr/>
          <p:nvPr/>
        </p:nvSpPr>
        <p:spPr>
          <a:xfrm>
            <a:off x="622037" y="0"/>
            <a:ext cx="10947919" cy="5994920"/>
          </a:xfrm>
          <a:prstGeom prst="rect">
            <a:avLst/>
          </a:prstGeom>
          <a:solidFill>
            <a:schemeClr val="bg2">
              <a:alpha val="89803"/>
            </a:schemeClr>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6" name="Google Shape;566;p44"/>
          <p:cNvSpPr txBox="1"/>
          <p:nvPr/>
        </p:nvSpPr>
        <p:spPr>
          <a:xfrm>
            <a:off x="3086966" y="3654489"/>
            <a:ext cx="6018064"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dirty="0">
                <a:solidFill>
                  <a:schemeClr val="bg1"/>
                </a:solidFill>
                <a:latin typeface="Futura Std Book" panose="020B0502020204020303" pitchFamily="34" charset="77"/>
                <a:ea typeface="Montserrat ExtraBold"/>
                <a:cs typeface="Montserrat ExtraBold"/>
                <a:sym typeface="Montserrat ExtraBold"/>
              </a:rPr>
              <a:t>¡Gracias!</a:t>
            </a:r>
            <a:endParaRPr dirty="0">
              <a:solidFill>
                <a:schemeClr val="bg1"/>
              </a:solidFill>
              <a:latin typeface="Futura Std Book" panose="020B0502020204020303" pitchFamily="34" charset="77"/>
              <a:cs typeface="Futura Medium" panose="020B0602020204020303" pitchFamily="34" charset="-79"/>
            </a:endParaRPr>
          </a:p>
        </p:txBody>
      </p:sp>
      <p:sp>
        <p:nvSpPr>
          <p:cNvPr id="567" name="Google Shape;567;p44"/>
          <p:cNvSpPr txBox="1"/>
          <p:nvPr/>
        </p:nvSpPr>
        <p:spPr>
          <a:xfrm>
            <a:off x="4153932" y="3313676"/>
            <a:ext cx="388413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dirty="0">
              <a:latin typeface="Futura Std Book" panose="020B0502020204020303" pitchFamily="34" charset="77"/>
              <a:cs typeface="Futura Medium" panose="020B0602020204020303" pitchFamily="34" charset="-79"/>
            </a:endParaRPr>
          </a:p>
        </p:txBody>
      </p:sp>
      <p:pic>
        <p:nvPicPr>
          <p:cNvPr id="6" name="Imagen 5">
            <a:extLst>
              <a:ext uri="{FF2B5EF4-FFF2-40B4-BE49-F238E27FC236}">
                <a16:creationId xmlns:a16="http://schemas.microsoft.com/office/drawing/2014/main" id="{CAEE5DFF-C946-8E4A-9A21-D887D222CF03}"/>
              </a:ext>
            </a:extLst>
          </p:cNvPr>
          <p:cNvPicPr>
            <a:picLocks noChangeAspect="1"/>
          </p:cNvPicPr>
          <p:nvPr/>
        </p:nvPicPr>
        <p:blipFill>
          <a:blip r:embed="rId6"/>
          <a:srcRect/>
          <a:stretch/>
        </p:blipFill>
        <p:spPr>
          <a:xfrm>
            <a:off x="4024883" y="1246358"/>
            <a:ext cx="4142229" cy="19571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pic>
        <p:nvPicPr>
          <p:cNvPr id="9" name="Imagen 8" descr="La fachada de un local comercial&#10;&#10;Descripción generada automáticamente con confianza baja">
            <a:extLst>
              <a:ext uri="{FF2B5EF4-FFF2-40B4-BE49-F238E27FC236}">
                <a16:creationId xmlns:a16="http://schemas.microsoft.com/office/drawing/2014/main" id="{C764BADF-EF0A-680E-752F-540774918D89}"/>
              </a:ext>
            </a:extLst>
          </p:cNvPr>
          <p:cNvPicPr>
            <a:picLocks noChangeAspect="1"/>
          </p:cNvPicPr>
          <p:nvPr/>
        </p:nvPicPr>
        <p:blipFill>
          <a:blip r:embed="rId4"/>
          <a:stretch>
            <a:fillRect/>
          </a:stretch>
        </p:blipFill>
        <p:spPr>
          <a:xfrm>
            <a:off x="2168932" y="842122"/>
            <a:ext cx="7854136" cy="5173756"/>
          </a:xfrm>
          <a:prstGeom prst="rect">
            <a:avLst/>
          </a:prstGeom>
        </p:spPr>
      </p:pic>
    </p:spTree>
    <p:extLst>
      <p:ext uri="{BB962C8B-B14F-4D97-AF65-F5344CB8AC3E}">
        <p14:creationId xmlns:p14="http://schemas.microsoft.com/office/powerpoint/2010/main" val="3770629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E88C14E7-8863-B141-ABB4-2A5E9B0F34DB}"/>
              </a:ext>
            </a:extLst>
          </p:cNvPr>
          <p:cNvPicPr>
            <a:picLocks noGrp="1" noChangeAspect="1"/>
          </p:cNvPicPr>
          <p:nvPr>
            <p:ph type="pic" idx="2"/>
          </p:nvPr>
        </p:nvPicPr>
        <p:blipFill>
          <a:blip r:embed="rId2"/>
          <a:srcRect/>
          <a:stretch>
            <a:fillRect/>
          </a:stretch>
        </p:blipFill>
        <p:spPr/>
      </p:pic>
      <p:sp>
        <p:nvSpPr>
          <p:cNvPr id="17" name="Google Shape;89;p19">
            <a:extLst>
              <a:ext uri="{FF2B5EF4-FFF2-40B4-BE49-F238E27FC236}">
                <a16:creationId xmlns:a16="http://schemas.microsoft.com/office/drawing/2014/main" id="{0A16DF7F-E9BC-BE49-AD8C-86CF4396A087}"/>
              </a:ext>
            </a:extLst>
          </p:cNvPr>
          <p:cNvSpPr/>
          <p:nvPr/>
        </p:nvSpPr>
        <p:spPr>
          <a:xfrm>
            <a:off x="544801" y="863080"/>
            <a:ext cx="4737643" cy="5167850"/>
          </a:xfrm>
          <a:prstGeom prst="rect">
            <a:avLst/>
          </a:prstGeom>
          <a:solidFill>
            <a:srgbClr val="EF3340"/>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91;p19">
            <a:extLst>
              <a:ext uri="{FF2B5EF4-FFF2-40B4-BE49-F238E27FC236}">
                <a16:creationId xmlns:a16="http://schemas.microsoft.com/office/drawing/2014/main" id="{135301CC-B2D7-3346-A11D-3BD7A0056626}"/>
              </a:ext>
            </a:extLst>
          </p:cNvPr>
          <p:cNvSpPr txBox="1"/>
          <p:nvPr/>
        </p:nvSpPr>
        <p:spPr>
          <a:xfrm>
            <a:off x="544801" y="1178092"/>
            <a:ext cx="4737643" cy="2729108"/>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s-ES" sz="4000" b="1" dirty="0">
                <a:solidFill>
                  <a:schemeClr val="bg1"/>
                </a:solidFill>
                <a:latin typeface="Futura Std Book" panose="020B0502020204020303" pitchFamily="34" charset="77"/>
                <a:ea typeface="Montserrat ExtraBold"/>
                <a:cs typeface="Futura" panose="020B0602020204020303" pitchFamily="34" charset="-79"/>
                <a:sym typeface="Montserrat ExtraBold"/>
              </a:rPr>
              <a:t>Estadísticos</a:t>
            </a:r>
            <a:r>
              <a:rPr lang="en-US" sz="40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descriptivos</a:t>
            </a:r>
          </a:p>
        </p:txBody>
      </p:sp>
      <p:sp>
        <p:nvSpPr>
          <p:cNvPr id="20" name="Google Shape;92;p19">
            <a:extLst>
              <a:ext uri="{FF2B5EF4-FFF2-40B4-BE49-F238E27FC236}">
                <a16:creationId xmlns:a16="http://schemas.microsoft.com/office/drawing/2014/main" id="{FA5DD223-6F29-5842-AEBC-6BEA45FDD7D8}"/>
              </a:ext>
            </a:extLst>
          </p:cNvPr>
          <p:cNvSpPr txBox="1"/>
          <p:nvPr/>
        </p:nvSpPr>
        <p:spPr>
          <a:xfrm>
            <a:off x="-300934" y="1178092"/>
            <a:ext cx="2164081" cy="132343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8000" dirty="0">
                <a:solidFill>
                  <a:srgbClr val="FBFBFB"/>
                </a:solidFill>
                <a:latin typeface="Futura Std Book" panose="020B0502020204020303" pitchFamily="34" charset="77"/>
                <a:ea typeface="Montserrat SemiBold"/>
                <a:cs typeface="Montserrat SemiBold"/>
                <a:sym typeface="Montserrat SemiBold"/>
              </a:rPr>
              <a:t>1.</a:t>
            </a:r>
            <a:endParaRPr dirty="0">
              <a:latin typeface="Futura Std Book" panose="020B0502020204020303" pitchFamily="34" charset="77"/>
              <a:cs typeface="Futura Medium" panose="020B0602020204020303" pitchFamily="34" charset="-79"/>
            </a:endParaRPr>
          </a:p>
        </p:txBody>
      </p:sp>
    </p:spTree>
    <p:extLst>
      <p:ext uri="{BB962C8B-B14F-4D97-AF65-F5344CB8AC3E}">
        <p14:creationId xmlns:p14="http://schemas.microsoft.com/office/powerpoint/2010/main" val="276060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s-ES" sz="1600">
                <a:solidFill>
                  <a:schemeClr val="bg1"/>
                </a:solidFill>
                <a:latin typeface="Futura Std Medium" panose="020B0502020204020303" pitchFamily="34" charset="77"/>
                <a:ea typeface="Montserrat Light"/>
                <a:cs typeface="Montserrat Light"/>
                <a:sym typeface="Montserrat Light"/>
              </a:rPr>
              <a:t>La media es el valor que resultaría de repartir equitativamente el total observado entre los individuos de la muestra. La mediana es el valor que divide la secuencia ordenada de observaciones en dos partes iguales. La moda es el valor más frecuente.</a:t>
            </a:r>
            <a:endParaRPr lang="en-US" sz="1600" dirty="0">
              <a:solidFill>
                <a:schemeClr val="bg1"/>
              </a:solidFill>
              <a:latin typeface="Futura Std Medium" panose="020B0502020204020303" pitchFamily="34" charset="77"/>
              <a:ea typeface="Montserrat Light"/>
              <a:cs typeface="Montserrat Light"/>
              <a:sym typeface="Montserrat Light"/>
            </a:endParaRP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Moda, mediana y media</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4" name="Imagen 3" descr="Gráfico, Gráfico de líneas&#10;&#10;Descripción generada automáticamente">
            <a:extLst>
              <a:ext uri="{FF2B5EF4-FFF2-40B4-BE49-F238E27FC236}">
                <a16:creationId xmlns:a16="http://schemas.microsoft.com/office/drawing/2014/main" id="{67D1E465-E810-CB7A-D9DE-568443075709}"/>
              </a:ext>
            </a:extLst>
          </p:cNvPr>
          <p:cNvPicPr>
            <a:picLocks noChangeAspect="1"/>
          </p:cNvPicPr>
          <p:nvPr/>
        </p:nvPicPr>
        <p:blipFill>
          <a:blip r:embed="rId4"/>
          <a:stretch>
            <a:fillRect/>
          </a:stretch>
        </p:blipFill>
        <p:spPr>
          <a:xfrm>
            <a:off x="103337" y="2091574"/>
            <a:ext cx="6965284" cy="2674852"/>
          </a:xfrm>
          <a:prstGeom prst="rect">
            <a:avLst/>
          </a:prstGeom>
        </p:spPr>
      </p:pic>
    </p:spTree>
    <p:extLst>
      <p:ext uri="{BB962C8B-B14F-4D97-AF65-F5344CB8AC3E}">
        <p14:creationId xmlns:p14="http://schemas.microsoft.com/office/powerpoint/2010/main" val="1961259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s-ES" sz="1600" dirty="0">
                <a:solidFill>
                  <a:schemeClr val="bg1"/>
                </a:solidFill>
                <a:latin typeface="Futura Std Medium" panose="020B0502020204020303" pitchFamily="34" charset="77"/>
                <a:ea typeface="Montserrat Light"/>
                <a:cs typeface="Montserrat Light"/>
                <a:sym typeface="Montserrat Light"/>
              </a:rPr>
              <a:t>No siempre la media, desviación estándar (distancia del dato y la media) y la correlación son datos fiables, necesitamos contexto. </a:t>
            </a:r>
            <a:endParaRPr lang="en-US" sz="1600" dirty="0">
              <a:solidFill>
                <a:schemeClr val="bg1"/>
              </a:solidFill>
              <a:latin typeface="Futura Std Medium" panose="020B0502020204020303" pitchFamily="34" charset="77"/>
              <a:ea typeface="Montserrat Light"/>
              <a:cs typeface="Montserrat Light"/>
              <a:sym typeface="Montserrat Light"/>
            </a:endParaRP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Media, desviación estándar y correlación</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3" name="Imagen 2" descr="Imagen que contiene Calendario&#10;&#10;Descripción generada automáticamente">
            <a:extLst>
              <a:ext uri="{FF2B5EF4-FFF2-40B4-BE49-F238E27FC236}">
                <a16:creationId xmlns:a16="http://schemas.microsoft.com/office/drawing/2014/main" id="{37E1427F-E925-2E30-B022-876554807E9E}"/>
              </a:ext>
            </a:extLst>
          </p:cNvPr>
          <p:cNvPicPr>
            <a:picLocks noChangeAspect="1"/>
          </p:cNvPicPr>
          <p:nvPr/>
        </p:nvPicPr>
        <p:blipFill>
          <a:blip r:embed="rId4"/>
          <a:stretch>
            <a:fillRect/>
          </a:stretch>
        </p:blipFill>
        <p:spPr>
          <a:xfrm>
            <a:off x="189107" y="1122703"/>
            <a:ext cx="6553768" cy="4648603"/>
          </a:xfrm>
          <a:prstGeom prst="rect">
            <a:avLst/>
          </a:prstGeom>
        </p:spPr>
      </p:pic>
    </p:spTree>
    <p:extLst>
      <p:ext uri="{BB962C8B-B14F-4D97-AF65-F5344CB8AC3E}">
        <p14:creationId xmlns:p14="http://schemas.microsoft.com/office/powerpoint/2010/main" val="178632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E88C14E7-8863-B141-ABB4-2A5E9B0F34DB}"/>
              </a:ext>
            </a:extLst>
          </p:cNvPr>
          <p:cNvPicPr>
            <a:picLocks noGrp="1" noChangeAspect="1"/>
          </p:cNvPicPr>
          <p:nvPr>
            <p:ph type="pic" idx="2"/>
          </p:nvPr>
        </p:nvPicPr>
        <p:blipFill>
          <a:blip r:embed="rId2"/>
          <a:srcRect/>
          <a:stretch>
            <a:fillRect/>
          </a:stretch>
        </p:blipFill>
        <p:spPr/>
      </p:pic>
      <p:sp>
        <p:nvSpPr>
          <p:cNvPr id="17" name="Google Shape;89;p19">
            <a:extLst>
              <a:ext uri="{FF2B5EF4-FFF2-40B4-BE49-F238E27FC236}">
                <a16:creationId xmlns:a16="http://schemas.microsoft.com/office/drawing/2014/main" id="{0A16DF7F-E9BC-BE49-AD8C-86CF4396A087}"/>
              </a:ext>
            </a:extLst>
          </p:cNvPr>
          <p:cNvSpPr/>
          <p:nvPr/>
        </p:nvSpPr>
        <p:spPr>
          <a:xfrm>
            <a:off x="544801" y="863080"/>
            <a:ext cx="4737643" cy="5167850"/>
          </a:xfrm>
          <a:prstGeom prst="rect">
            <a:avLst/>
          </a:prstGeom>
          <a:solidFill>
            <a:srgbClr val="EF3340"/>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91;p19">
            <a:extLst>
              <a:ext uri="{FF2B5EF4-FFF2-40B4-BE49-F238E27FC236}">
                <a16:creationId xmlns:a16="http://schemas.microsoft.com/office/drawing/2014/main" id="{135301CC-B2D7-3346-A11D-3BD7A0056626}"/>
              </a:ext>
            </a:extLst>
          </p:cNvPr>
          <p:cNvSpPr txBox="1"/>
          <p:nvPr/>
        </p:nvSpPr>
        <p:spPr>
          <a:xfrm>
            <a:off x="544801" y="1178092"/>
            <a:ext cx="4737643" cy="2729108"/>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s-ES" sz="4000" b="1" dirty="0">
                <a:solidFill>
                  <a:schemeClr val="bg1"/>
                </a:solidFill>
                <a:latin typeface="Futura Std Book" panose="020B0502020204020303" pitchFamily="34" charset="77"/>
                <a:ea typeface="Montserrat ExtraBold"/>
                <a:cs typeface="Futura" panose="020B0602020204020303" pitchFamily="34" charset="-79"/>
                <a:sym typeface="Montserrat ExtraBold"/>
              </a:rPr>
              <a:t>Visualizaciones</a:t>
            </a:r>
            <a:endParaRPr lang="en-US" sz="4000" b="1" dirty="0">
              <a:solidFill>
                <a:schemeClr val="bg1"/>
              </a:solidFill>
              <a:latin typeface="Futura Std Book" panose="020B0502020204020303" pitchFamily="34" charset="77"/>
              <a:ea typeface="Montserrat ExtraBold"/>
              <a:cs typeface="Futura" panose="020B0602020204020303" pitchFamily="34" charset="-79"/>
              <a:sym typeface="Montserrat ExtraBold"/>
            </a:endParaRPr>
          </a:p>
        </p:txBody>
      </p:sp>
      <p:sp>
        <p:nvSpPr>
          <p:cNvPr id="20" name="Google Shape;92;p19">
            <a:extLst>
              <a:ext uri="{FF2B5EF4-FFF2-40B4-BE49-F238E27FC236}">
                <a16:creationId xmlns:a16="http://schemas.microsoft.com/office/drawing/2014/main" id="{FA5DD223-6F29-5842-AEBC-6BEA45FDD7D8}"/>
              </a:ext>
            </a:extLst>
          </p:cNvPr>
          <p:cNvSpPr txBox="1"/>
          <p:nvPr/>
        </p:nvSpPr>
        <p:spPr>
          <a:xfrm>
            <a:off x="-300934" y="1178092"/>
            <a:ext cx="2164081" cy="132343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8000" dirty="0">
                <a:solidFill>
                  <a:srgbClr val="FBFBFB"/>
                </a:solidFill>
                <a:latin typeface="Futura Std Book" panose="020B0502020204020303" pitchFamily="34" charset="77"/>
                <a:cs typeface="Futura Medium" panose="020B0602020204020303" pitchFamily="34" charset="-79"/>
                <a:sym typeface="Montserrat SemiBold"/>
              </a:rPr>
              <a:t>2.</a:t>
            </a:r>
            <a:endParaRPr dirty="0">
              <a:latin typeface="Futura Std Book" panose="020B0502020204020303" pitchFamily="34" charset="77"/>
              <a:cs typeface="Futura Medium" panose="020B0602020204020303" pitchFamily="34" charset="-79"/>
            </a:endParaRPr>
          </a:p>
        </p:txBody>
      </p:sp>
    </p:spTree>
    <p:extLst>
      <p:ext uri="{BB962C8B-B14F-4D97-AF65-F5344CB8AC3E}">
        <p14:creationId xmlns:p14="http://schemas.microsoft.com/office/powerpoint/2010/main" val="2879470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s-ES" sz="1600" dirty="0">
                <a:solidFill>
                  <a:schemeClr val="bg1"/>
                </a:solidFill>
                <a:latin typeface="Futura Std Medium" panose="020B0502020204020303" pitchFamily="34" charset="77"/>
                <a:ea typeface="Montserrat Light"/>
                <a:cs typeface="Montserrat Light"/>
                <a:sym typeface="Montserrat Light"/>
              </a:rPr>
              <a:t>Índice de paro en España de febrero a agosto de 2013</a:t>
            </a:r>
            <a:endParaRPr lang="en-US" sz="1600" dirty="0">
              <a:solidFill>
                <a:schemeClr val="bg1"/>
              </a:solidFill>
              <a:latin typeface="Futura Std Medium" panose="020B0502020204020303" pitchFamily="34" charset="77"/>
              <a:ea typeface="Montserrat Light"/>
              <a:cs typeface="Montserrat Light"/>
              <a:sym typeface="Montserrat Light"/>
            </a:endParaRP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Paro en España</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3" name="Imagen 2" descr="Interfaz de usuario gráfica, Aplicación&#10;&#10;Descripción generada automáticamente">
            <a:extLst>
              <a:ext uri="{FF2B5EF4-FFF2-40B4-BE49-F238E27FC236}">
                <a16:creationId xmlns:a16="http://schemas.microsoft.com/office/drawing/2014/main" id="{08FC886C-D747-1129-E5D4-668356C6416C}"/>
              </a:ext>
            </a:extLst>
          </p:cNvPr>
          <p:cNvPicPr>
            <a:picLocks noChangeAspect="1"/>
          </p:cNvPicPr>
          <p:nvPr/>
        </p:nvPicPr>
        <p:blipFill>
          <a:blip r:embed="rId4"/>
          <a:stretch>
            <a:fillRect/>
          </a:stretch>
        </p:blipFill>
        <p:spPr>
          <a:xfrm>
            <a:off x="809405" y="138015"/>
            <a:ext cx="5592664" cy="3085952"/>
          </a:xfrm>
          <a:prstGeom prst="rect">
            <a:avLst/>
          </a:prstGeom>
        </p:spPr>
      </p:pic>
      <p:pic>
        <p:nvPicPr>
          <p:cNvPr id="8" name="Imagen 7" descr="Imagen que contiene Rectángulo&#10;&#10;Descripción generada automáticamente">
            <a:extLst>
              <a:ext uri="{FF2B5EF4-FFF2-40B4-BE49-F238E27FC236}">
                <a16:creationId xmlns:a16="http://schemas.microsoft.com/office/drawing/2014/main" id="{1951EBA3-FD7F-6E13-BEEE-E71E009FB7BE}"/>
              </a:ext>
            </a:extLst>
          </p:cNvPr>
          <p:cNvPicPr>
            <a:picLocks noChangeAspect="1"/>
          </p:cNvPicPr>
          <p:nvPr/>
        </p:nvPicPr>
        <p:blipFill>
          <a:blip r:embed="rId5"/>
          <a:stretch>
            <a:fillRect/>
          </a:stretch>
        </p:blipFill>
        <p:spPr>
          <a:xfrm>
            <a:off x="809405" y="3447005"/>
            <a:ext cx="5592663" cy="3085952"/>
          </a:xfrm>
          <a:prstGeom prst="rect">
            <a:avLst/>
          </a:prstGeom>
        </p:spPr>
      </p:pic>
    </p:spTree>
    <p:extLst>
      <p:ext uri="{BB962C8B-B14F-4D97-AF65-F5344CB8AC3E}">
        <p14:creationId xmlns:p14="http://schemas.microsoft.com/office/powerpoint/2010/main" val="28553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5" name="Google Shape;89;p19">
            <a:extLst>
              <a:ext uri="{FF2B5EF4-FFF2-40B4-BE49-F238E27FC236}">
                <a16:creationId xmlns:a16="http://schemas.microsoft.com/office/drawing/2014/main" id="{0D5A5D57-B5D3-37C2-5F74-A722771CE685}"/>
              </a:ext>
            </a:extLst>
          </p:cNvPr>
          <p:cNvSpPr/>
          <p:nvPr/>
        </p:nvSpPr>
        <p:spPr>
          <a:xfrm>
            <a:off x="6832315" y="863080"/>
            <a:ext cx="4737643" cy="5167850"/>
          </a:xfrm>
          <a:prstGeom prst="rect">
            <a:avLst/>
          </a:prstGeom>
          <a:solidFill>
            <a:schemeClr val="tx1"/>
          </a:solidFill>
          <a:ln w="952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90;p19">
            <a:extLst>
              <a:ext uri="{FF2B5EF4-FFF2-40B4-BE49-F238E27FC236}">
                <a16:creationId xmlns:a16="http://schemas.microsoft.com/office/drawing/2014/main" id="{28F81A42-27DC-D718-ADB7-E2324DA380C3}"/>
              </a:ext>
            </a:extLst>
          </p:cNvPr>
          <p:cNvSpPr txBox="1"/>
          <p:nvPr/>
        </p:nvSpPr>
        <p:spPr>
          <a:xfrm>
            <a:off x="7304926" y="2938410"/>
            <a:ext cx="3956806" cy="2732926"/>
          </a:xfrm>
          <a:prstGeom prst="rect">
            <a:avLst/>
          </a:prstGeom>
          <a:noFill/>
          <a:ln>
            <a:noFill/>
          </a:ln>
        </p:spPr>
        <p:txBody>
          <a:bodyPr spcFirstLastPara="1" wrap="square" lIns="91425" tIns="45700" rIns="91425" bIns="45700" anchor="t" anchorCtr="0">
            <a:noAutofit/>
          </a:bodyPr>
          <a:lstStyle/>
          <a:p>
            <a:pPr marL="0" marR="0" lvl="0" indent="0" algn="l" rtl="0">
              <a:lnSpc>
                <a:spcPts val="2400"/>
              </a:lnSpc>
              <a:spcBef>
                <a:spcPts val="0"/>
              </a:spcBef>
              <a:spcAft>
                <a:spcPts val="0"/>
              </a:spcAft>
              <a:buNone/>
            </a:pPr>
            <a:r>
              <a:rPr lang="es-ES" sz="1600" dirty="0">
                <a:solidFill>
                  <a:schemeClr val="bg1"/>
                </a:solidFill>
                <a:latin typeface="Futura Std Medium" panose="020B0502020204020303" pitchFamily="34" charset="77"/>
                <a:ea typeface="Montserrat Light"/>
                <a:cs typeface="Montserrat Light"/>
                <a:sym typeface="Montserrat Light"/>
              </a:rPr>
              <a:t>Evolución del paro en España de 2007 a 2014</a:t>
            </a:r>
            <a:endParaRPr lang="en-US" sz="1600" dirty="0">
              <a:solidFill>
                <a:schemeClr val="bg1"/>
              </a:solidFill>
              <a:latin typeface="Futura Std Medium" panose="020B0502020204020303" pitchFamily="34" charset="77"/>
              <a:ea typeface="Montserrat Light"/>
              <a:cs typeface="Montserrat Light"/>
              <a:sym typeface="Montserrat Light"/>
            </a:endParaRPr>
          </a:p>
        </p:txBody>
      </p:sp>
      <p:sp>
        <p:nvSpPr>
          <p:cNvPr id="7" name="Google Shape;91;p19">
            <a:extLst>
              <a:ext uri="{FF2B5EF4-FFF2-40B4-BE49-F238E27FC236}">
                <a16:creationId xmlns:a16="http://schemas.microsoft.com/office/drawing/2014/main" id="{AA75833F-C7D8-0D9C-C44E-11202D739B56}"/>
              </a:ext>
            </a:extLst>
          </p:cNvPr>
          <p:cNvSpPr txBox="1"/>
          <p:nvPr/>
        </p:nvSpPr>
        <p:spPr>
          <a:xfrm>
            <a:off x="7304926" y="1380980"/>
            <a:ext cx="4046246" cy="1557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Paro en España</a:t>
            </a:r>
            <a:r>
              <a:rPr lang="en-US" sz="2800" b="1" dirty="0">
                <a:solidFill>
                  <a:schemeClr val="bg1"/>
                </a:solidFill>
                <a:latin typeface="Futura Std Book" panose="020B0502020204020303" pitchFamily="34" charset="77"/>
                <a:ea typeface="Montserrat ExtraBold"/>
                <a:cs typeface="Futura" panose="020B0602020204020303" pitchFamily="34" charset="-79"/>
                <a:sym typeface="Montserrat ExtraBold"/>
              </a:rPr>
              <a:t>. </a:t>
            </a:r>
          </a:p>
        </p:txBody>
      </p:sp>
      <p:pic>
        <p:nvPicPr>
          <p:cNvPr id="4" name="Imagen 3" descr="Escala de tiempo&#10;&#10;Descripción generada automáticamente con confianza media">
            <a:extLst>
              <a:ext uri="{FF2B5EF4-FFF2-40B4-BE49-F238E27FC236}">
                <a16:creationId xmlns:a16="http://schemas.microsoft.com/office/drawing/2014/main" id="{463175A5-A6AF-D0BE-9C58-661D4626B72F}"/>
              </a:ext>
            </a:extLst>
          </p:cNvPr>
          <p:cNvPicPr>
            <a:picLocks noChangeAspect="1"/>
          </p:cNvPicPr>
          <p:nvPr/>
        </p:nvPicPr>
        <p:blipFill>
          <a:blip r:embed="rId4"/>
          <a:stretch>
            <a:fillRect/>
          </a:stretch>
        </p:blipFill>
        <p:spPr>
          <a:xfrm>
            <a:off x="624528" y="194571"/>
            <a:ext cx="5788892" cy="3234429"/>
          </a:xfrm>
          <a:prstGeom prst="rect">
            <a:avLst/>
          </a:prstGeom>
        </p:spPr>
      </p:pic>
      <p:pic>
        <p:nvPicPr>
          <p:cNvPr id="10" name="Imagen 9" descr="Gráfico&#10;&#10;Descripción generada automáticamente">
            <a:extLst>
              <a:ext uri="{FF2B5EF4-FFF2-40B4-BE49-F238E27FC236}">
                <a16:creationId xmlns:a16="http://schemas.microsoft.com/office/drawing/2014/main" id="{DF7C6D5B-C399-BE2E-4872-2373B78D0D99}"/>
              </a:ext>
            </a:extLst>
          </p:cNvPr>
          <p:cNvPicPr>
            <a:picLocks noChangeAspect="1"/>
          </p:cNvPicPr>
          <p:nvPr/>
        </p:nvPicPr>
        <p:blipFill>
          <a:blip r:embed="rId5"/>
          <a:stretch>
            <a:fillRect/>
          </a:stretch>
        </p:blipFill>
        <p:spPr>
          <a:xfrm>
            <a:off x="624528" y="3547372"/>
            <a:ext cx="5788894" cy="3234429"/>
          </a:xfrm>
          <a:prstGeom prst="rect">
            <a:avLst/>
          </a:prstGeom>
        </p:spPr>
      </p:pic>
    </p:spTree>
    <p:extLst>
      <p:ext uri="{BB962C8B-B14F-4D97-AF65-F5344CB8AC3E}">
        <p14:creationId xmlns:p14="http://schemas.microsoft.com/office/powerpoint/2010/main" val="421383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ersonalizados 15">
      <a:dk1>
        <a:srgbClr val="000000"/>
      </a:dk1>
      <a:lt1>
        <a:srgbClr val="FFFFFF"/>
      </a:lt1>
      <a:dk2>
        <a:srgbClr val="EF3340"/>
      </a:dk2>
      <a:lt2>
        <a:srgbClr val="E7E6E6"/>
      </a:lt2>
      <a:accent1>
        <a:srgbClr val="E8959C"/>
      </a:accent1>
      <a:accent2>
        <a:srgbClr val="641C22"/>
      </a:accent2>
      <a:accent3>
        <a:srgbClr val="7F7F7F"/>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Bridge - PLANTILLA" id="{2AC48198-98FC-6D40-B5E4-F0FD3AAF1C1C}" vid="{F21DB918-5116-4846-B9C3-68D10B784C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2839</TotalTime>
  <Words>368</Words>
  <Application>Microsoft Office PowerPoint</Application>
  <PresentationFormat>Panorámica</PresentationFormat>
  <Paragraphs>49</Paragraphs>
  <Slides>25</Slides>
  <Notes>20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Calibri</vt:lpstr>
      <vt:lpstr>Arial</vt:lpstr>
      <vt:lpstr>Futura Std ExtraBold</vt:lpstr>
      <vt:lpstr>Futura Std Medium</vt:lpstr>
      <vt:lpstr>Futura Std Book</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SILVIA AMPARO ESTEVE MUÑOZ</cp:lastModifiedBy>
  <cp:revision>129</cp:revision>
  <dcterms:modified xsi:type="dcterms:W3CDTF">2024-04-22T08:01:13Z</dcterms:modified>
</cp:coreProperties>
</file>